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807" r:id="rId3"/>
    <p:sldId id="1153" r:id="rId4"/>
    <p:sldId id="1123" r:id="rId5"/>
    <p:sldId id="1158" r:id="rId6"/>
    <p:sldId id="1159" r:id="rId7"/>
    <p:sldId id="1162" r:id="rId8"/>
    <p:sldId id="1163" r:id="rId9"/>
    <p:sldId id="1165" r:id="rId10"/>
    <p:sldId id="1168" r:id="rId11"/>
    <p:sldId id="258" r:id="rId12"/>
    <p:sldId id="1169" r:id="rId13"/>
    <p:sldId id="1195" r:id="rId14"/>
    <p:sldId id="1196" r:id="rId15"/>
    <p:sldId id="1170" r:id="rId16"/>
    <p:sldId id="1200" r:id="rId17"/>
    <p:sldId id="1172" r:id="rId18"/>
    <p:sldId id="1173" r:id="rId19"/>
    <p:sldId id="1202" r:id="rId20"/>
    <p:sldId id="264" r:id="rId21"/>
    <p:sldId id="261" r:id="rId22"/>
    <p:sldId id="1203" r:id="rId23"/>
    <p:sldId id="1204" r:id="rId24"/>
    <p:sldId id="1205" r:id="rId25"/>
    <p:sldId id="1206" r:id="rId26"/>
    <p:sldId id="263" r:id="rId27"/>
    <p:sldId id="1178" r:id="rId28"/>
    <p:sldId id="1207" r:id="rId29"/>
    <p:sldId id="1208" r:id="rId30"/>
    <p:sldId id="1209" r:id="rId31"/>
    <p:sldId id="1179" r:id="rId32"/>
    <p:sldId id="1211" r:id="rId33"/>
    <p:sldId id="1161" r:id="rId34"/>
    <p:sldId id="1164" r:id="rId35"/>
    <p:sldId id="816" r:id="rId3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3A0"/>
    <a:srgbClr val="FF4A01"/>
    <a:srgbClr val="DE6715"/>
    <a:srgbClr val="D56788"/>
    <a:srgbClr val="992186"/>
    <a:srgbClr val="B91A70"/>
    <a:srgbClr val="536076"/>
    <a:srgbClr val="47808B"/>
    <a:srgbClr val="C3C727"/>
    <a:srgbClr val="18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78292" autoAdjust="0"/>
  </p:normalViewPr>
  <p:slideViewPr>
    <p:cSldViewPr snapToGrid="0" snapToObjects="1">
      <p:cViewPr varScale="1">
        <p:scale>
          <a:sx n="86" d="100"/>
          <a:sy n="86" d="100"/>
        </p:scale>
        <p:origin x="1338"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1911FE6-9679-D241-87BB-D022DEF842AF}" type="datetimeFigureOut">
              <a:rPr lang="en-US" smtClean="0"/>
              <a:t>6/3/2024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sz="1300" dirty="0">
                <a:solidFill>
                  <a:schemeClr val="bg1">
                    <a:lumMod val="85000"/>
                  </a:schemeClr>
                </a:solidFill>
              </a:rPr>
              <a:t>© 2021 Jigsaw PSHE Ltd</a:t>
            </a:r>
          </a:p>
          <a:p>
            <a:pPr defTabSz="966064">
              <a:defRPr/>
            </a:pPr>
            <a:r>
              <a:rPr lang="en-US" sz="1300" dirty="0">
                <a:solidFill>
                  <a:schemeClr val="bg1">
                    <a:lumMod val="85000"/>
                  </a:schemeClr>
                </a:solidFill>
              </a:rPr>
              <a:t>DO NOT REPUPLISH THIS POWERPOINT PRESENTATION</a:t>
            </a:r>
          </a:p>
          <a:p>
            <a:pPr defTabSz="966064">
              <a:defRPr/>
            </a:pPr>
            <a:r>
              <a:rPr lang="en-US" sz="1300" dirty="0">
                <a:solidFill>
                  <a:schemeClr val="bg1">
                    <a:lumMod val="85000"/>
                  </a:schemeClr>
                </a:solidFill>
              </a:rPr>
              <a:t>Due to copyrighted, licensed and trademarked content.</a:t>
            </a:r>
          </a:p>
          <a:p>
            <a:pPr defTabSz="966064">
              <a:defRPr/>
            </a:pPr>
            <a:endParaRPr lang="en-US" sz="1300" dirty="0">
              <a:solidFill>
                <a:schemeClr val="bg1">
                  <a:lumMod val="85000"/>
                </a:schemeClr>
              </a:solidFill>
            </a:endParaRPr>
          </a:p>
          <a:p>
            <a:pPr defTabSz="966064">
              <a:defRPr/>
            </a:pPr>
            <a:r>
              <a:rPr lang="en-US" sz="1300" dirty="0">
                <a:solidFill>
                  <a:schemeClr val="bg1">
                    <a:lumMod val="85000"/>
                  </a:schemeClr>
                </a:solidFill>
              </a:rPr>
              <a:t>This presentation is intended and licensed for use internally for staff training purposes only.</a:t>
            </a:r>
          </a:p>
          <a:p>
            <a:pPr defTabSz="966064">
              <a:defRPr/>
            </a:pPr>
            <a:endParaRPr lang="en-US" sz="13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19</a:t>
            </a:fld>
            <a:endParaRPr lang="en-US"/>
          </a:p>
        </p:txBody>
      </p:sp>
    </p:spTree>
    <p:extLst>
      <p:ext uri="{BB962C8B-B14F-4D97-AF65-F5344CB8AC3E}">
        <p14:creationId xmlns:p14="http://schemas.microsoft.com/office/powerpoint/2010/main" val="168558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20</a:t>
            </a:fld>
            <a:endParaRPr lang="en-US"/>
          </a:p>
        </p:txBody>
      </p:sp>
    </p:spTree>
    <p:extLst>
      <p:ext uri="{BB962C8B-B14F-4D97-AF65-F5344CB8AC3E}">
        <p14:creationId xmlns:p14="http://schemas.microsoft.com/office/powerpoint/2010/main" val="215166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One day after school, Sofia and Levi were called into the kitchen by their Dad who wanted a chat. Their Dad said he had met a new girlfriend and he wanted to get married to her. Their mum had left when they were little, so Dad had always looked after them on his own. Dad said his girlfriend was called Maria and she also had two children, so they would be one big happy family. Levi and Sofia weren’t so sure. They liked having Dad to themselves. Dad said he didn’t want to rush anything and said for now he just wanted them to get used to the idea and </a:t>
            </a:r>
            <a:r>
              <a:rPr lang="en-GB" sz="1200" b="1" kern="1200" dirty="0">
                <a:solidFill>
                  <a:schemeClr val="tx1"/>
                </a:solidFill>
                <a:effectLst/>
                <a:latin typeface="+mn-lt"/>
                <a:ea typeface="+mn-ea"/>
                <a:cs typeface="+mn-cs"/>
              </a:rPr>
              <a:t>think about it</a:t>
            </a:r>
            <a:r>
              <a:rPr lang="en-GB" sz="1200" kern="1200" dirty="0">
                <a:solidFill>
                  <a:schemeClr val="tx1"/>
                </a:solidFill>
                <a:effectLst/>
                <a:latin typeface="+mn-lt"/>
                <a:ea typeface="+mn-ea"/>
                <a:cs typeface="+mn-cs"/>
              </a:rPr>
              <a:t> for a while.</a:t>
            </a:r>
          </a:p>
        </p:txBody>
      </p:sp>
      <p:sp>
        <p:nvSpPr>
          <p:cNvPr id="4" name="Slide Number Placeholder 3"/>
          <p:cNvSpPr>
            <a:spLocks noGrp="1"/>
          </p:cNvSpPr>
          <p:nvPr>
            <p:ph type="sldNum" sz="quarter" idx="5"/>
          </p:nvPr>
        </p:nvSpPr>
        <p:spPr/>
        <p:txBody>
          <a:bodyPr/>
          <a:lstStyle/>
          <a:p>
            <a:fld id="{84437788-66E7-B94F-A4A4-DAFF4B908F87}" type="slidenum">
              <a:rPr lang="en-US" smtClean="0"/>
              <a:t>21</a:t>
            </a:fld>
            <a:endParaRPr lang="en-US"/>
          </a:p>
        </p:txBody>
      </p:sp>
    </p:spTree>
    <p:extLst>
      <p:ext uri="{BB962C8B-B14F-4D97-AF65-F5344CB8AC3E}">
        <p14:creationId xmlns:p14="http://schemas.microsoft.com/office/powerpoint/2010/main" val="385308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week or two went by and Dad asked the children how they were feeling about Maria and her children. He asked if they were ready to meet them. Levi and Sofia thought they may as well get it over with and </a:t>
            </a:r>
            <a:r>
              <a:rPr lang="en-GB" sz="1200" b="1" kern="1200" dirty="0">
                <a:solidFill>
                  <a:schemeClr val="tx1"/>
                </a:solidFill>
                <a:effectLst/>
                <a:latin typeface="+mn-lt"/>
                <a:ea typeface="+mn-ea"/>
                <a:cs typeface="+mn-cs"/>
              </a:rPr>
              <a:t>decided</a:t>
            </a:r>
            <a:r>
              <a:rPr lang="en-GB" sz="1200" kern="1200" dirty="0">
                <a:solidFill>
                  <a:schemeClr val="tx1"/>
                </a:solidFill>
                <a:effectLst/>
                <a:latin typeface="+mn-lt"/>
                <a:ea typeface="+mn-ea"/>
                <a:cs typeface="+mn-cs"/>
              </a:rPr>
              <a:t> to say yes. Dad asked where they would like to go for a special day out, and suggested a theme park. Later that day Sofia said to Levi at least they would get to go somewhere cool even if Maria was going to be there.</a:t>
            </a:r>
          </a:p>
        </p:txBody>
      </p:sp>
      <p:sp>
        <p:nvSpPr>
          <p:cNvPr id="4" name="Slide Number Placeholder 3"/>
          <p:cNvSpPr>
            <a:spLocks noGrp="1"/>
          </p:cNvSpPr>
          <p:nvPr>
            <p:ph type="sldNum" sz="quarter" idx="5"/>
          </p:nvPr>
        </p:nvSpPr>
        <p:spPr/>
        <p:txBody>
          <a:bodyPr/>
          <a:lstStyle/>
          <a:p>
            <a:fld id="{84437788-66E7-B94F-A4A4-DAFF4B908F87}" type="slidenum">
              <a:rPr lang="en-US" smtClean="0"/>
              <a:t>22</a:t>
            </a:fld>
            <a:endParaRPr lang="en-US"/>
          </a:p>
        </p:txBody>
      </p:sp>
    </p:spTree>
    <p:extLst>
      <p:ext uri="{BB962C8B-B14F-4D97-AF65-F5344CB8AC3E}">
        <p14:creationId xmlns:p14="http://schemas.microsoft.com/office/powerpoint/2010/main" val="420978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Two days before the trip, Dad sat down with Levi and Sofia and showed them some photographs of Maria and her children. He talked about them a lot so that Levi and Sofia were </a:t>
            </a:r>
            <a:r>
              <a:rPr lang="en-GB" sz="1200" b="1" kern="1200" dirty="0">
                <a:solidFill>
                  <a:schemeClr val="tx1"/>
                </a:solidFill>
                <a:effectLst/>
                <a:latin typeface="+mn-lt"/>
                <a:ea typeface="+mn-ea"/>
                <a:cs typeface="+mn-cs"/>
              </a:rPr>
              <a:t>prepared</a:t>
            </a:r>
            <a:r>
              <a:rPr lang="en-GB" sz="1200" kern="1200" dirty="0">
                <a:solidFill>
                  <a:schemeClr val="tx1"/>
                </a:solidFill>
                <a:effectLst/>
                <a:latin typeface="+mn-lt"/>
                <a:ea typeface="+mn-ea"/>
                <a:cs typeface="+mn-cs"/>
              </a:rPr>
              <a:t> before the trip. Sofia thought that Maria seemed kind, and they were both pleased to be getting an older brother and sister who were fun and caring. </a:t>
            </a:r>
          </a:p>
        </p:txBody>
      </p:sp>
      <p:sp>
        <p:nvSpPr>
          <p:cNvPr id="4" name="Slide Number Placeholder 3"/>
          <p:cNvSpPr>
            <a:spLocks noGrp="1"/>
          </p:cNvSpPr>
          <p:nvPr>
            <p:ph type="sldNum" sz="quarter" idx="5"/>
          </p:nvPr>
        </p:nvSpPr>
        <p:spPr/>
        <p:txBody>
          <a:bodyPr/>
          <a:lstStyle/>
          <a:p>
            <a:fld id="{84437788-66E7-B94F-A4A4-DAFF4B908F87}" type="slidenum">
              <a:rPr lang="en-US" smtClean="0"/>
              <a:t>23</a:t>
            </a:fld>
            <a:endParaRPr lang="en-US"/>
          </a:p>
        </p:txBody>
      </p:sp>
    </p:spTree>
    <p:extLst>
      <p:ext uri="{BB962C8B-B14F-4D97-AF65-F5344CB8AC3E}">
        <p14:creationId xmlns:p14="http://schemas.microsoft.com/office/powerpoint/2010/main" val="265171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day of the trip arrived. The families met up. Maria and her children were very nice. Maria’s teenage children who were called Sam and Olivia, enjoyed taking Levi and Sofia on the scarier rides that their parents didn’t want to go on. Sam said that when they moved into the same house, he would teach Levi how to play basketball.  Olivia said she was really looking forward to having a younger sister to share things with. Olivia was a blackbelt in Karate and she asked Sofia if she would like to start coming to classes with her. Sofia thought that would be great.</a:t>
            </a:r>
          </a:p>
        </p:txBody>
      </p:sp>
      <p:sp>
        <p:nvSpPr>
          <p:cNvPr id="4" name="Slide Number Placeholder 3"/>
          <p:cNvSpPr>
            <a:spLocks noGrp="1"/>
          </p:cNvSpPr>
          <p:nvPr>
            <p:ph type="sldNum" sz="quarter" idx="5"/>
          </p:nvPr>
        </p:nvSpPr>
        <p:spPr/>
        <p:txBody>
          <a:bodyPr/>
          <a:lstStyle/>
          <a:p>
            <a:fld id="{84437788-66E7-B94F-A4A4-DAFF4B908F87}" type="slidenum">
              <a:rPr lang="en-US" smtClean="0"/>
              <a:t>24</a:t>
            </a:fld>
            <a:endParaRPr lang="en-US"/>
          </a:p>
        </p:txBody>
      </p:sp>
    </p:spTree>
    <p:extLst>
      <p:ext uri="{BB962C8B-B14F-4D97-AF65-F5344CB8AC3E}">
        <p14:creationId xmlns:p14="http://schemas.microsoft.com/office/powerpoint/2010/main" val="24100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Over the next few weeks the two families met every weekend and slowly they began to change into one family. By the time of the wedding, it didn’t seem to Sofia and Levi at all strange their family had changed, and even though they sometimes felt a little nervous about having a new Mum, it didn’t seem anywhere near as scary compared to when their Dad had first told them.</a:t>
            </a:r>
          </a:p>
        </p:txBody>
      </p:sp>
      <p:sp>
        <p:nvSpPr>
          <p:cNvPr id="4" name="Slide Number Placeholder 3"/>
          <p:cNvSpPr>
            <a:spLocks noGrp="1"/>
          </p:cNvSpPr>
          <p:nvPr>
            <p:ph type="sldNum" sz="quarter" idx="5"/>
          </p:nvPr>
        </p:nvSpPr>
        <p:spPr/>
        <p:txBody>
          <a:bodyPr/>
          <a:lstStyle/>
          <a:p>
            <a:fld id="{84437788-66E7-B94F-A4A4-DAFF4B908F87}" type="slidenum">
              <a:rPr lang="en-US" smtClean="0"/>
              <a:t>25</a:t>
            </a:fld>
            <a:endParaRPr lang="en-US"/>
          </a:p>
        </p:txBody>
      </p:sp>
    </p:spTree>
    <p:extLst>
      <p:ext uri="{BB962C8B-B14F-4D97-AF65-F5344CB8AC3E}">
        <p14:creationId xmlns:p14="http://schemas.microsoft.com/office/powerpoint/2010/main" val="393342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26</a:t>
            </a:fld>
            <a:endParaRPr lang="en-US"/>
          </a:p>
        </p:txBody>
      </p:sp>
    </p:spTree>
    <p:extLst>
      <p:ext uri="{BB962C8B-B14F-4D97-AF65-F5344CB8AC3E}">
        <p14:creationId xmlns:p14="http://schemas.microsoft.com/office/powerpoint/2010/main" val="99767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28</a:t>
            </a:fld>
            <a:endParaRPr lang="en-US"/>
          </a:p>
        </p:txBody>
      </p:sp>
    </p:spTree>
    <p:extLst>
      <p:ext uri="{BB962C8B-B14F-4D97-AF65-F5344CB8AC3E}">
        <p14:creationId xmlns:p14="http://schemas.microsoft.com/office/powerpoint/2010/main" val="385308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29</a:t>
            </a:fld>
            <a:endParaRPr lang="en-US"/>
          </a:p>
        </p:txBody>
      </p:sp>
    </p:spTree>
    <p:extLst>
      <p:ext uri="{BB962C8B-B14F-4D97-AF65-F5344CB8AC3E}">
        <p14:creationId xmlns:p14="http://schemas.microsoft.com/office/powerpoint/2010/main" val="420978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Replace the date and time of your webinar</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2561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437788-66E7-B94F-A4A4-DAFF4B908F87}" type="slidenum">
              <a:rPr lang="en-US" smtClean="0"/>
              <a:t>30</a:t>
            </a:fld>
            <a:endParaRPr lang="en-US"/>
          </a:p>
        </p:txBody>
      </p:sp>
    </p:spTree>
    <p:extLst>
      <p:ext uri="{BB962C8B-B14F-4D97-AF65-F5344CB8AC3E}">
        <p14:creationId xmlns:p14="http://schemas.microsoft.com/office/powerpoint/2010/main" val="24100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33</a:t>
            </a:fld>
            <a:endParaRPr lang="en-US"/>
          </a:p>
        </p:txBody>
      </p:sp>
    </p:spTree>
    <p:extLst>
      <p:ext uri="{BB962C8B-B14F-4D97-AF65-F5344CB8AC3E}">
        <p14:creationId xmlns:p14="http://schemas.microsoft.com/office/powerpoint/2010/main" val="429112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34</a:t>
            </a:fld>
            <a:endParaRPr lang="en-GB"/>
          </a:p>
        </p:txBody>
      </p:sp>
    </p:spTree>
    <p:extLst>
      <p:ext uri="{BB962C8B-B14F-4D97-AF65-F5344CB8AC3E}">
        <p14:creationId xmlns:p14="http://schemas.microsoft.com/office/powerpoint/2010/main" val="3558962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sz="1300" dirty="0"/>
          </a:p>
        </p:txBody>
      </p:sp>
      <p:sp>
        <p:nvSpPr>
          <p:cNvPr id="4" name="Slide Number Placeholder 3"/>
          <p:cNvSpPr>
            <a:spLocks noGrp="1"/>
          </p:cNvSpPr>
          <p:nvPr>
            <p:ph type="sldNum" sz="quarter" idx="10"/>
          </p:nvPr>
        </p:nvSpPr>
        <p:spPr/>
        <p:txBody>
          <a:bodyPr/>
          <a:lstStyle/>
          <a:p>
            <a:fld id="{B9951880-6C9B-44C9-8DB3-CCBD698BA6C1}" type="slidenum">
              <a:rPr lang="en-GB" smtClean="0"/>
              <a:t>35</a:t>
            </a:fld>
            <a:endParaRPr lang="en-GB"/>
          </a:p>
        </p:txBody>
      </p:sp>
    </p:spTree>
    <p:extLst>
      <p:ext uri="{BB962C8B-B14F-4D97-AF65-F5344CB8AC3E}">
        <p14:creationId xmlns:p14="http://schemas.microsoft.com/office/powerpoint/2010/main" val="30669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12408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6239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609DD-6F31-9F47-86EA-C6E146B976DA}" type="slidenum">
              <a:rPr lang="en-US" smtClean="0"/>
              <a:t>6</a:t>
            </a:fld>
            <a:endParaRPr lang="en-US"/>
          </a:p>
        </p:txBody>
      </p:sp>
    </p:spTree>
    <p:extLst>
      <p:ext uri="{BB962C8B-B14F-4D97-AF65-F5344CB8AC3E}">
        <p14:creationId xmlns:p14="http://schemas.microsoft.com/office/powerpoint/2010/main" val="13326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THIS FALLS WITHIN THE STATUTORY HEALTH EDUCATION GUIDANCE…changing adolescent body so is compulsory. </a:t>
            </a:r>
          </a:p>
          <a:p>
            <a:r>
              <a:rPr lang="en-GB" dirty="0"/>
              <a:t>More detail about</a:t>
            </a:r>
            <a:r>
              <a:rPr lang="en-GB" baseline="0" dirty="0"/>
              <a:t> exactly what is covered in each year group.</a:t>
            </a:r>
          </a:p>
          <a:p>
            <a:r>
              <a:rPr lang="en-GB" baseline="0" dirty="0"/>
              <a:t>Emphasise that only 2 or 3 lessons in every year group are specifically about either puberty (statutory) or How babies are made (not statutory).</a:t>
            </a:r>
          </a:p>
          <a:p>
            <a:r>
              <a:rPr lang="en-GB" baseline="0" dirty="0"/>
              <a:t>Also emphasise that correct terminology is introduced early so the school can meet its safeguarding obligations and to get the children used to using the words appropriately (</a:t>
            </a:r>
            <a:r>
              <a:rPr lang="en-GB" baseline="0" dirty="0" err="1"/>
              <a:t>ie</a:t>
            </a:r>
            <a:r>
              <a:rPr lang="en-GB" baseline="0" dirty="0"/>
              <a:t> we also teach them when it’s appropriate to use these words and when not). A further rationale for this is that in KS2, body part words are not seen as something rude or dirty.</a:t>
            </a:r>
          </a:p>
          <a:p>
            <a:r>
              <a:rPr lang="en-GB" baseline="0" dirty="0"/>
              <a:t>Puberty is introduced very gently in Y3 because some girls may start their periods early and it is necessary to prepare them for this so they aren’t scared or worried.</a:t>
            </a:r>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7</a:t>
            </a:fld>
            <a:endParaRPr lang="en-GB"/>
          </a:p>
        </p:txBody>
      </p:sp>
    </p:spTree>
    <p:extLst>
      <p:ext uri="{BB962C8B-B14F-4D97-AF65-F5344CB8AC3E}">
        <p14:creationId xmlns:p14="http://schemas.microsoft.com/office/powerpoint/2010/main" val="30916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endParaRPr lang="en-GB" dirty="0">
              <a:highlight>
                <a:srgbClr val="FFFF00"/>
              </a:highlight>
            </a:endParaRPr>
          </a:p>
          <a:p>
            <a:r>
              <a:rPr lang="en-GB" dirty="0"/>
              <a:t>Conception is introduced age appropriately in Y4 in the context of why our bodies change during puberty.</a:t>
            </a:r>
          </a:p>
          <a:p>
            <a:endParaRPr lang="en-GB" dirty="0"/>
          </a:p>
          <a:p>
            <a:r>
              <a:rPr lang="en-GB" b="1" dirty="0"/>
              <a:t>THERE IS AN ALTERNATIVE LESSON AVAILABLE IN YEAR 4 FOR SCHOOLS WHO DO NOT WISH TO TEACH THIS IN YEAR 4. If you decide not to teach conception in year 4, remember to change this slide!</a:t>
            </a:r>
          </a:p>
          <a:p>
            <a:endParaRPr lang="en-GB" dirty="0"/>
          </a:p>
          <a:p>
            <a:r>
              <a:rPr lang="en-GB" dirty="0"/>
              <a:t> Note that one lesson in Y4 is called Puberty for girls, this doesn’t exclude the boys, it covers them too, but the main focus is on menstruation.</a:t>
            </a:r>
          </a:p>
          <a:p>
            <a:endParaRPr lang="en-GB" dirty="0"/>
          </a:p>
          <a:p>
            <a:r>
              <a:rPr lang="en-GB" dirty="0">
                <a:highlight>
                  <a:srgbClr val="FFFF00"/>
                </a:highlight>
              </a:rPr>
              <a:t>Conception and </a:t>
            </a:r>
            <a:r>
              <a:rPr lang="en-GB" dirty="0"/>
              <a:t>puberty is built upon in Year 5 and then puberty, conception and childbirth is covered in more detail (but still age-appropriately) in Y6 with a chance for single gender group lessons (up until this point lesson shave all been mixed gender).</a:t>
            </a:r>
          </a:p>
          <a:p>
            <a:r>
              <a:rPr lang="en-GB" dirty="0"/>
              <a:t>Remind the parents/carers that when moving to secondary school Sex Ed is compulsory so there is an expectation that children will be moving into Y7 with some knowledge.</a:t>
            </a:r>
          </a:p>
          <a:p>
            <a:endParaRPr lang="en-GB" dirty="0"/>
          </a:p>
          <a:p>
            <a:r>
              <a:rPr lang="en-GB" dirty="0"/>
              <a:t>The lessons that are highlighted are the only lessons that can be opted out of. In year 3 ALL LESSONS ARE MANDATORY</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312109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17</a:t>
            </a:fld>
            <a:endParaRPr lang="en-US"/>
          </a:p>
        </p:txBody>
      </p:sp>
    </p:spTree>
    <p:extLst>
      <p:ext uri="{BB962C8B-B14F-4D97-AF65-F5344CB8AC3E}">
        <p14:creationId xmlns:p14="http://schemas.microsoft.com/office/powerpoint/2010/main" val="360624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18</a:t>
            </a:fld>
            <a:endParaRPr lang="en-US"/>
          </a:p>
        </p:txBody>
      </p:sp>
    </p:spTree>
    <p:extLst>
      <p:ext uri="{BB962C8B-B14F-4D97-AF65-F5344CB8AC3E}">
        <p14:creationId xmlns:p14="http://schemas.microsoft.com/office/powerpoint/2010/main" val="153322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B2-8015-F844-A6A8-7D146C842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56235-61D2-C84E-9DCC-CF672459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416F1-2888-A940-B05D-BA68F73865FA}"/>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C2A812F2-C722-A344-827B-DDEF87ED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807A1-DE24-2F4E-B7B3-E57AA4167055}"/>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98353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A160-8C7E-0642-A070-F733AC156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4E59-7457-D84F-B78B-AD618242F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4E099-04DD-8D45-A30C-FA9111EBEAE5}"/>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A664C925-F192-2F44-98BD-38106441D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7AF4-D49A-AD41-A378-4C96267BF7C0}"/>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889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A14A8-C2AF-734E-B996-9480AE02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35F3-C8CA-1748-8D49-496F032D48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2BC8-9CAC-AB48-A788-6E88DA881145}"/>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5563C7A1-BF97-8942-AAFA-607F4F9A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15-464D-F04D-82C9-BEB5F798AB4F}"/>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0851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951-75E6-3A48-9ED6-0D995DA5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FE181-BDCC-A844-B177-AA0492AF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CA26-C95C-5E45-AF7C-7067AD0DF0EC}"/>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061E59A8-E9F2-B940-AA80-5C088C79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9FD4-9D2D-6D4B-843B-5C6FEE3AA5AA}"/>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336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0D3A-E09C-7543-B290-5B5AB002D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34A9A-99C2-C548-977B-AD06B349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028FD-6924-1445-B22A-9D3C825B9CBE}"/>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2E43F538-F204-2E49-AD56-DAF27ED5E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DC882-D299-4C4F-BF8F-B312E0E2104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7699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2DC9-5A82-F94F-BD14-889C9F924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A3327-B3AA-4E45-BEA1-596FB7060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1710F-BB86-9F43-ADCE-4E691F039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87225-105B-1F4F-BC16-36161A95D618}"/>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65E6AF08-A49C-FC4F-8A36-4645F858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1F83-D86C-3A4A-A0C4-726A0DFC32A2}"/>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8716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E10-15C7-274A-9ECC-D80E54DB5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7642-9FA0-3F4E-93C3-4102887F2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2AB18-4804-4A4E-A0D0-10F2BF6CEA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40D2-8A1A-F345-8EA3-1D35BC2E7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16BD38-C648-F945-858D-BAA8BD76B3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02C28-7297-AE48-94D9-2A7A9412EDA4}"/>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8" name="Footer Placeholder 7">
            <a:extLst>
              <a:ext uri="{FF2B5EF4-FFF2-40B4-BE49-F238E27FC236}">
                <a16:creationId xmlns:a16="http://schemas.microsoft.com/office/drawing/2014/main" id="{83BE933E-79CF-1A4B-AB7E-6A115D62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BF2C2-AB6F-DA4E-B5BF-14650810B35D}"/>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20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AC83-E280-C849-AAD8-66D6241D2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BABF8-7680-6F48-AFB0-F29EFA012E81}"/>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4" name="Footer Placeholder 3">
            <a:extLst>
              <a:ext uri="{FF2B5EF4-FFF2-40B4-BE49-F238E27FC236}">
                <a16:creationId xmlns:a16="http://schemas.microsoft.com/office/drawing/2014/main" id="{BCB600CA-3CFD-5148-90A8-E8E5DF7D5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0E91B-1E28-8D4A-9CC5-6DCB1D999816}"/>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2333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38CC2-ED7B-BE49-BBA7-3592B88B0407}"/>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3" name="Footer Placeholder 2">
            <a:extLst>
              <a:ext uri="{FF2B5EF4-FFF2-40B4-BE49-F238E27FC236}">
                <a16:creationId xmlns:a16="http://schemas.microsoft.com/office/drawing/2014/main" id="{5D4CD0E6-B971-C341-B665-96304016F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50F18-FDEA-EB4A-869F-80E261C53FB8}"/>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6229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F01-B745-A94F-880B-D29F2DF7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94012-3B54-934A-9EA7-630928979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F148-4B96-C14D-B393-205E9E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0C82C-2FB0-8B4E-92E3-CC7F73309EA1}"/>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ABA340D8-AA80-E545-9565-F1857BF5F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2F5CF-FFF1-A44F-8BD2-80FDA19F08F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337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7A5-442A-6F47-BEC9-66BC0FBB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CE001-4B24-3E42-87B8-53C73A6FD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B3BBF-941A-784E-81EB-AC5FB76C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48D803-11EF-6546-9B69-560E13C1A2C9}"/>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A660907E-6DEB-B54A-803F-6D5D459D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DE02-DE44-4049-BEE4-A0E4A4A23484}"/>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2361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AFD4-81C8-1B47-805A-E56B73165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73705-A88C-3A43-95FE-E2B5AEAA8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EC6F3-07E3-3B45-9D64-A71CD198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321D00A8-4058-6444-9EBB-73F8174E2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57776-9BA2-524C-888D-E0561AA5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225512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21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1421773" y="667740"/>
            <a:ext cx="8748594" cy="4110000"/>
          </a:xfrm>
        </p:spPr>
        <p:txBody>
          <a:bodyPr anchor="t">
            <a:noAutofit/>
          </a:bodyPr>
          <a:lstStyle/>
          <a:p>
            <a:br>
              <a:rPr lang="en-US" sz="4400" b="1" dirty="0">
                <a:ln w="12700">
                  <a:noFill/>
                </a:ln>
                <a:solidFill>
                  <a:schemeClr val="bg1"/>
                </a:solidFill>
              </a:rPr>
            </a:br>
            <a:br>
              <a:rPr lang="en-US" sz="4400" b="1" dirty="0">
                <a:ln w="12700">
                  <a:noFill/>
                </a:ln>
                <a:solidFill>
                  <a:schemeClr val="bg1"/>
                </a:solidFill>
              </a:rPr>
            </a:br>
            <a:r>
              <a:rPr lang="en-US" sz="4400" b="1" dirty="0">
                <a:ln w="12700">
                  <a:noFill/>
                </a:ln>
                <a:solidFill>
                  <a:schemeClr val="bg1"/>
                </a:solidFill>
              </a:rPr>
              <a:t>Consultation and Parental Engagement  for RHSE</a:t>
            </a:r>
            <a:br>
              <a:rPr lang="en-US" sz="4400" b="1" dirty="0">
                <a:ln w="12700">
                  <a:noFill/>
                </a:ln>
                <a:solidFill>
                  <a:schemeClr val="bg1"/>
                </a:solidFill>
              </a:rPr>
            </a:br>
            <a:r>
              <a:rPr lang="en-US" sz="3200" b="1" dirty="0">
                <a:ln w="12700">
                  <a:noFill/>
                </a:ln>
                <a:solidFill>
                  <a:schemeClr val="bg1"/>
                </a:solidFill>
              </a:rPr>
              <a:t>(Relationships</a:t>
            </a:r>
            <a:r>
              <a:rPr lang="en-US" sz="3200" b="1">
                <a:ln w="12700">
                  <a:noFill/>
                </a:ln>
                <a:solidFill>
                  <a:schemeClr val="bg1"/>
                </a:solidFill>
              </a:rPr>
              <a:t>, Sex </a:t>
            </a:r>
            <a:r>
              <a:rPr lang="en-US" sz="3200" b="1" dirty="0">
                <a:ln w="12700">
                  <a:noFill/>
                </a:ln>
                <a:solidFill>
                  <a:schemeClr val="bg1"/>
                </a:solidFill>
              </a:rPr>
              <a:t>AND Health Education)</a:t>
            </a:r>
            <a:br>
              <a:rPr lang="en-US" sz="3200" b="1" dirty="0">
                <a:ln w="12700">
                  <a:noFill/>
                </a:ln>
                <a:solidFill>
                  <a:schemeClr val="bg1"/>
                </a:solidFill>
              </a:rPr>
            </a:br>
            <a:br>
              <a:rPr lang="en-US" sz="4400" b="1" dirty="0">
                <a:ln w="12700">
                  <a:noFill/>
                </a:ln>
                <a:solidFill>
                  <a:schemeClr val="bg1"/>
                </a:solidFill>
              </a:rPr>
            </a:br>
            <a:r>
              <a:rPr lang="en-US" sz="2400" b="1" dirty="0">
                <a:ln w="12700">
                  <a:noFill/>
                </a:ln>
                <a:solidFill>
                  <a:schemeClr val="bg1"/>
                </a:solidFill>
              </a:rPr>
              <a:t>How do we meet the statutory guidance in and make it meaningful for our school community?</a:t>
            </a:r>
          </a:p>
        </p:txBody>
      </p:sp>
      <p:pic>
        <p:nvPicPr>
          <p:cNvPr id="6" name="Picture 5">
            <a:extLst>
              <a:ext uri="{FF2B5EF4-FFF2-40B4-BE49-F238E27FC236}">
                <a16:creationId xmlns:a16="http://schemas.microsoft.com/office/drawing/2014/main" id="{E70DB8A4-59C1-E046-8B72-E87E665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64" y="5609402"/>
            <a:ext cx="2151672" cy="1248598"/>
          </a:xfrm>
          <a:prstGeom prst="rect">
            <a:avLst/>
          </a:prstGeom>
        </p:spPr>
      </p:pic>
    </p:spTree>
    <p:extLst>
      <p:ext uri="{BB962C8B-B14F-4D97-AF65-F5344CB8AC3E}">
        <p14:creationId xmlns:p14="http://schemas.microsoft.com/office/powerpoint/2010/main" val="21825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88" y="-181271"/>
            <a:ext cx="10515600" cy="1325563"/>
          </a:xfrm>
        </p:spPr>
        <p:txBody>
          <a:bodyPr/>
          <a:lstStyle/>
          <a:p>
            <a:r>
              <a:rPr lang="en-GB" dirty="0"/>
              <a:t>Piece 1 – Unique me</a:t>
            </a:r>
          </a:p>
        </p:txBody>
      </p:sp>
      <p:pic>
        <p:nvPicPr>
          <p:cNvPr id="9" name="Picture 8">
            <a:extLst>
              <a:ext uri="{FF2B5EF4-FFF2-40B4-BE49-F238E27FC236}">
                <a16:creationId xmlns:a16="http://schemas.microsoft.com/office/drawing/2014/main" id="{AD5ED82D-E1C1-1901-2DD0-47BB4F0CF9E3}"/>
              </a:ext>
            </a:extLst>
          </p:cNvPr>
          <p:cNvPicPr>
            <a:picLocks noChangeAspect="1"/>
          </p:cNvPicPr>
          <p:nvPr/>
        </p:nvPicPr>
        <p:blipFill>
          <a:blip r:embed="rId2"/>
          <a:stretch>
            <a:fillRect/>
          </a:stretch>
        </p:blipFill>
        <p:spPr>
          <a:xfrm>
            <a:off x="158371" y="903249"/>
            <a:ext cx="2792082" cy="5363736"/>
          </a:xfrm>
          <a:prstGeom prst="rect">
            <a:avLst/>
          </a:prstGeom>
        </p:spPr>
      </p:pic>
      <p:pic>
        <p:nvPicPr>
          <p:cNvPr id="11" name="Picture 10">
            <a:extLst>
              <a:ext uri="{FF2B5EF4-FFF2-40B4-BE49-F238E27FC236}">
                <a16:creationId xmlns:a16="http://schemas.microsoft.com/office/drawing/2014/main" id="{E0BE611F-10A3-5EC9-BF8B-655C1E8A0A6F}"/>
              </a:ext>
            </a:extLst>
          </p:cNvPr>
          <p:cNvPicPr>
            <a:picLocks noChangeAspect="1"/>
          </p:cNvPicPr>
          <p:nvPr/>
        </p:nvPicPr>
        <p:blipFill>
          <a:blip r:embed="rId3"/>
          <a:stretch>
            <a:fillRect/>
          </a:stretch>
        </p:blipFill>
        <p:spPr>
          <a:xfrm>
            <a:off x="2746938" y="904681"/>
            <a:ext cx="5265699" cy="5419245"/>
          </a:xfrm>
          <a:prstGeom prst="rect">
            <a:avLst/>
          </a:prstGeom>
        </p:spPr>
      </p:pic>
      <p:pic>
        <p:nvPicPr>
          <p:cNvPr id="13" name="Picture 12">
            <a:extLst>
              <a:ext uri="{FF2B5EF4-FFF2-40B4-BE49-F238E27FC236}">
                <a16:creationId xmlns:a16="http://schemas.microsoft.com/office/drawing/2014/main" id="{C63B35BC-8007-D568-BA5A-CB94C31361BD}"/>
              </a:ext>
            </a:extLst>
          </p:cNvPr>
          <p:cNvPicPr>
            <a:picLocks noChangeAspect="1"/>
          </p:cNvPicPr>
          <p:nvPr/>
        </p:nvPicPr>
        <p:blipFill>
          <a:blip r:embed="rId4"/>
          <a:stretch>
            <a:fillRect/>
          </a:stretch>
        </p:blipFill>
        <p:spPr>
          <a:xfrm>
            <a:off x="7343933" y="1046655"/>
            <a:ext cx="4848067" cy="5135296"/>
          </a:xfrm>
          <a:prstGeom prst="rect">
            <a:avLst/>
          </a:prstGeom>
        </p:spPr>
      </p:pic>
    </p:spTree>
    <p:extLst>
      <p:ext uri="{BB962C8B-B14F-4D97-AF65-F5344CB8AC3E}">
        <p14:creationId xmlns:p14="http://schemas.microsoft.com/office/powerpoint/2010/main" val="109732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2C9C-9B51-FF1C-4900-DF8441C03E16}"/>
              </a:ext>
            </a:extLst>
          </p:cNvPr>
          <p:cNvSpPr txBox="1">
            <a:spLocks/>
          </p:cNvSpPr>
          <p:nvPr/>
        </p:nvSpPr>
        <p:spPr>
          <a:xfrm>
            <a:off x="121988" y="123529"/>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Piece 1 </a:t>
            </a:r>
          </a:p>
          <a:p>
            <a:pPr algn="l"/>
            <a:r>
              <a:rPr lang="en-GB" dirty="0"/>
              <a:t>– Unique me</a:t>
            </a:r>
          </a:p>
        </p:txBody>
      </p:sp>
      <p:pic>
        <p:nvPicPr>
          <p:cNvPr id="5" name="Picture 4">
            <a:extLst>
              <a:ext uri="{FF2B5EF4-FFF2-40B4-BE49-F238E27FC236}">
                <a16:creationId xmlns:a16="http://schemas.microsoft.com/office/drawing/2014/main" id="{4D06D2AE-5F50-5A0B-E8AA-A5CBAD2CFF8C}"/>
              </a:ext>
            </a:extLst>
          </p:cNvPr>
          <p:cNvPicPr>
            <a:picLocks noChangeAspect="1"/>
          </p:cNvPicPr>
          <p:nvPr/>
        </p:nvPicPr>
        <p:blipFill>
          <a:blip r:embed="rId2"/>
          <a:stretch>
            <a:fillRect/>
          </a:stretch>
        </p:blipFill>
        <p:spPr>
          <a:xfrm>
            <a:off x="3953661" y="334537"/>
            <a:ext cx="4284677" cy="5854390"/>
          </a:xfrm>
          <a:prstGeom prst="rect">
            <a:avLst/>
          </a:prstGeom>
        </p:spPr>
      </p:pic>
    </p:spTree>
    <p:extLst>
      <p:ext uri="{BB962C8B-B14F-4D97-AF65-F5344CB8AC3E}">
        <p14:creationId xmlns:p14="http://schemas.microsoft.com/office/powerpoint/2010/main" val="1919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2 – Having a baby</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Correctly label the internal and external parts of male and female bodies that are necessary for making a baby.</a:t>
            </a:r>
          </a:p>
          <a:p>
            <a:pPr marL="0" indent="0">
              <a:buNone/>
            </a:pPr>
            <a:r>
              <a:rPr lang="en-GB" dirty="0"/>
              <a:t>Learning:</a:t>
            </a:r>
          </a:p>
          <a:p>
            <a:r>
              <a:rPr lang="en-GB" dirty="0"/>
              <a:t>Understand that having a baby is a personal choice and express how I feel about having children when I am an adult.</a:t>
            </a:r>
          </a:p>
        </p:txBody>
      </p:sp>
    </p:spTree>
    <p:extLst>
      <p:ext uri="{BB962C8B-B14F-4D97-AF65-F5344CB8AC3E}">
        <p14:creationId xmlns:p14="http://schemas.microsoft.com/office/powerpoint/2010/main" val="197355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3DD4-F717-7DF4-341E-9687784DF219}"/>
              </a:ext>
            </a:extLst>
          </p:cNvPr>
          <p:cNvSpPr txBox="1">
            <a:spLocks/>
          </p:cNvSpPr>
          <p:nvPr/>
        </p:nvSpPr>
        <p:spPr>
          <a:xfrm>
            <a:off x="0" y="261260"/>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2 – Having a baby </a:t>
            </a:r>
          </a:p>
        </p:txBody>
      </p:sp>
      <p:pic>
        <p:nvPicPr>
          <p:cNvPr id="4" name="Picture 3">
            <a:extLst>
              <a:ext uri="{FF2B5EF4-FFF2-40B4-BE49-F238E27FC236}">
                <a16:creationId xmlns:a16="http://schemas.microsoft.com/office/drawing/2014/main" id="{0E54AF13-7704-22E3-FD72-47EBF6039E15}"/>
              </a:ext>
            </a:extLst>
          </p:cNvPr>
          <p:cNvPicPr>
            <a:picLocks noChangeAspect="1"/>
          </p:cNvPicPr>
          <p:nvPr/>
        </p:nvPicPr>
        <p:blipFill>
          <a:blip r:embed="rId2"/>
          <a:stretch>
            <a:fillRect/>
          </a:stretch>
        </p:blipFill>
        <p:spPr>
          <a:xfrm>
            <a:off x="0" y="1313153"/>
            <a:ext cx="4404732" cy="4978178"/>
          </a:xfrm>
          <a:prstGeom prst="rect">
            <a:avLst/>
          </a:prstGeom>
        </p:spPr>
      </p:pic>
      <p:pic>
        <p:nvPicPr>
          <p:cNvPr id="6" name="Picture 5">
            <a:extLst>
              <a:ext uri="{FF2B5EF4-FFF2-40B4-BE49-F238E27FC236}">
                <a16:creationId xmlns:a16="http://schemas.microsoft.com/office/drawing/2014/main" id="{90DE767F-0CAF-C555-7F5D-865192995E9B}"/>
              </a:ext>
            </a:extLst>
          </p:cNvPr>
          <p:cNvPicPr>
            <a:picLocks noChangeAspect="1"/>
          </p:cNvPicPr>
          <p:nvPr/>
        </p:nvPicPr>
        <p:blipFill>
          <a:blip r:embed="rId3"/>
          <a:stretch>
            <a:fillRect/>
          </a:stretch>
        </p:blipFill>
        <p:spPr>
          <a:xfrm>
            <a:off x="4215163" y="1313153"/>
            <a:ext cx="4383404" cy="49781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989B27-9A12-4F2B-3D3A-94C3F6C4FF72}"/>
              </a:ext>
            </a:extLst>
          </p:cNvPr>
          <p:cNvSpPr txBox="1">
            <a:spLocks/>
          </p:cNvSpPr>
          <p:nvPr/>
        </p:nvSpPr>
        <p:spPr>
          <a:xfrm>
            <a:off x="0" y="317016"/>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2 – Having a baby </a:t>
            </a:r>
          </a:p>
        </p:txBody>
      </p:sp>
      <p:pic>
        <p:nvPicPr>
          <p:cNvPr id="8" name="Picture 7">
            <a:extLst>
              <a:ext uri="{FF2B5EF4-FFF2-40B4-BE49-F238E27FC236}">
                <a16:creationId xmlns:a16="http://schemas.microsoft.com/office/drawing/2014/main" id="{F90E9AB8-BC99-0075-DC19-A4A1035D01BE}"/>
              </a:ext>
            </a:extLst>
          </p:cNvPr>
          <p:cNvPicPr>
            <a:picLocks noChangeAspect="1"/>
          </p:cNvPicPr>
          <p:nvPr/>
        </p:nvPicPr>
        <p:blipFill>
          <a:blip r:embed="rId2"/>
          <a:stretch>
            <a:fillRect/>
          </a:stretch>
        </p:blipFill>
        <p:spPr>
          <a:xfrm>
            <a:off x="0" y="1152061"/>
            <a:ext cx="4124258" cy="5388923"/>
          </a:xfrm>
          <a:prstGeom prst="rect">
            <a:avLst/>
          </a:prstGeom>
        </p:spPr>
      </p:pic>
      <p:pic>
        <p:nvPicPr>
          <p:cNvPr id="4" name="Picture 3">
            <a:extLst>
              <a:ext uri="{FF2B5EF4-FFF2-40B4-BE49-F238E27FC236}">
                <a16:creationId xmlns:a16="http://schemas.microsoft.com/office/drawing/2014/main" id="{37283C5C-6D59-FEEC-56CE-4DF7FE774298}"/>
              </a:ext>
            </a:extLst>
          </p:cNvPr>
          <p:cNvPicPr>
            <a:picLocks noChangeAspect="1"/>
          </p:cNvPicPr>
          <p:nvPr/>
        </p:nvPicPr>
        <p:blipFill>
          <a:blip r:embed="rId3"/>
          <a:stretch>
            <a:fillRect/>
          </a:stretch>
        </p:blipFill>
        <p:spPr>
          <a:xfrm>
            <a:off x="4124258" y="1031376"/>
            <a:ext cx="4124180" cy="53025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915035"/>
          </a:xfrm>
        </p:spPr>
        <p:txBody>
          <a:bodyPr/>
          <a:lstStyle/>
          <a:p>
            <a:r>
              <a:rPr lang="en-GB" dirty="0"/>
              <a:t>Piece 3 – Girls and puberty </a:t>
            </a:r>
          </a:p>
        </p:txBody>
      </p:sp>
      <p:sp>
        <p:nvSpPr>
          <p:cNvPr id="3" name="Content Placeholder 2"/>
          <p:cNvSpPr>
            <a:spLocks noGrp="1"/>
          </p:cNvSpPr>
          <p:nvPr>
            <p:ph idx="1"/>
          </p:nvPr>
        </p:nvSpPr>
        <p:spPr>
          <a:xfrm>
            <a:off x="382385" y="1522023"/>
            <a:ext cx="11504815" cy="5087388"/>
          </a:xfrm>
        </p:spPr>
        <p:txBody>
          <a:bodyPr>
            <a:normAutofit/>
          </a:bodyPr>
          <a:lstStyle/>
          <a:p>
            <a:pPr marL="0" indent="0">
              <a:buNone/>
            </a:pPr>
            <a:r>
              <a:rPr lang="en-GB" dirty="0"/>
              <a:t>Outcomes:</a:t>
            </a:r>
          </a:p>
          <a:p>
            <a:pPr>
              <a:buFont typeface="Wingdings" panose="05000000000000000000" pitchFamily="2" charset="2"/>
              <a:buChar char="Ø"/>
            </a:pPr>
            <a:r>
              <a:rPr lang="en-GB" dirty="0"/>
              <a:t>Describe how a girl’s body changes in order for her to be able to have babies when she is an adult, and that menstruation (having periods) is a natural part of this.</a:t>
            </a:r>
          </a:p>
          <a:p>
            <a:pPr marL="0" indent="0">
              <a:buNone/>
            </a:pPr>
            <a:r>
              <a:rPr lang="en-GB" dirty="0"/>
              <a:t>Learning:</a:t>
            </a:r>
          </a:p>
          <a:p>
            <a:r>
              <a:rPr lang="en-GB" dirty="0"/>
              <a:t>Know that I have strategies to help me cope with the physical and emotional changes I will experience during puberty. </a:t>
            </a:r>
          </a:p>
        </p:txBody>
      </p:sp>
    </p:spTree>
    <p:extLst>
      <p:ext uri="{BB962C8B-B14F-4D97-AF65-F5344CB8AC3E}">
        <p14:creationId xmlns:p14="http://schemas.microsoft.com/office/powerpoint/2010/main" val="373791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42A2-CAF6-7A2C-4EA6-B5484B9147FC}"/>
              </a:ext>
            </a:extLst>
          </p:cNvPr>
          <p:cNvSpPr txBox="1">
            <a:spLocks/>
          </p:cNvSpPr>
          <p:nvPr/>
        </p:nvSpPr>
        <p:spPr>
          <a:xfrm>
            <a:off x="169422" y="824766"/>
            <a:ext cx="5138558" cy="2137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t>Piece  3 – Girls and puberty </a:t>
            </a:r>
          </a:p>
        </p:txBody>
      </p:sp>
      <p:pic>
        <p:nvPicPr>
          <p:cNvPr id="4" name="Picture 3">
            <a:extLst>
              <a:ext uri="{FF2B5EF4-FFF2-40B4-BE49-F238E27FC236}">
                <a16:creationId xmlns:a16="http://schemas.microsoft.com/office/drawing/2014/main" id="{75EDCD1D-CA49-C94D-1A11-0A5B18824894}"/>
              </a:ext>
            </a:extLst>
          </p:cNvPr>
          <p:cNvPicPr>
            <a:picLocks noChangeAspect="1"/>
          </p:cNvPicPr>
          <p:nvPr/>
        </p:nvPicPr>
        <p:blipFill>
          <a:blip r:embed="rId2"/>
          <a:stretch>
            <a:fillRect/>
          </a:stretch>
        </p:blipFill>
        <p:spPr>
          <a:xfrm>
            <a:off x="389642" y="1038478"/>
            <a:ext cx="4405383" cy="5644141"/>
          </a:xfrm>
          <a:prstGeom prst="rect">
            <a:avLst/>
          </a:prstGeom>
        </p:spPr>
      </p:pic>
      <p:pic>
        <p:nvPicPr>
          <p:cNvPr id="6" name="Picture 5">
            <a:extLst>
              <a:ext uri="{FF2B5EF4-FFF2-40B4-BE49-F238E27FC236}">
                <a16:creationId xmlns:a16="http://schemas.microsoft.com/office/drawing/2014/main" id="{7BF536D4-DBD9-C3A1-84C2-07E504782262}"/>
              </a:ext>
            </a:extLst>
          </p:cNvPr>
          <p:cNvPicPr>
            <a:picLocks noChangeAspect="1"/>
          </p:cNvPicPr>
          <p:nvPr/>
        </p:nvPicPr>
        <p:blipFill>
          <a:blip r:embed="rId3"/>
          <a:stretch>
            <a:fillRect/>
          </a:stretch>
        </p:blipFill>
        <p:spPr>
          <a:xfrm>
            <a:off x="6375019" y="1239521"/>
            <a:ext cx="4906060" cy="34199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89667"/>
            <a:ext cx="11146971" cy="1325563"/>
          </a:xfrm>
        </p:spPr>
        <p:txBody>
          <a:bodyPr>
            <a:normAutofit fontScale="90000"/>
          </a:bodyPr>
          <a:lstStyle/>
          <a:p>
            <a:pPr algn="r"/>
            <a:r>
              <a:rPr lang="en-GB" dirty="0"/>
              <a:t>                                              Piece 3 -  Girls and puberty</a:t>
            </a:r>
            <a:br>
              <a:rPr lang="en-GB" dirty="0"/>
            </a:br>
            <a:r>
              <a:rPr lang="en-GB" dirty="0"/>
              <a:t> </a:t>
            </a:r>
          </a:p>
        </p:txBody>
      </p:sp>
      <p:pic>
        <p:nvPicPr>
          <p:cNvPr id="5" name="Picture 4">
            <a:extLst>
              <a:ext uri="{FF2B5EF4-FFF2-40B4-BE49-F238E27FC236}">
                <a16:creationId xmlns:a16="http://schemas.microsoft.com/office/drawing/2014/main" id="{2BC816E9-87B5-B1B0-13F5-0E777351975A}"/>
              </a:ext>
            </a:extLst>
          </p:cNvPr>
          <p:cNvPicPr>
            <a:picLocks noChangeAspect="1"/>
          </p:cNvPicPr>
          <p:nvPr/>
        </p:nvPicPr>
        <p:blipFill>
          <a:blip r:embed="rId3"/>
          <a:stretch>
            <a:fillRect/>
          </a:stretch>
        </p:blipFill>
        <p:spPr>
          <a:xfrm>
            <a:off x="314984" y="158398"/>
            <a:ext cx="4625006" cy="6541204"/>
          </a:xfrm>
          <a:prstGeom prst="rect">
            <a:avLst/>
          </a:prstGeom>
        </p:spPr>
      </p:pic>
    </p:spTree>
    <p:extLst>
      <p:ext uri="{BB962C8B-B14F-4D97-AF65-F5344CB8AC3E}">
        <p14:creationId xmlns:p14="http://schemas.microsoft.com/office/powerpoint/2010/main" val="187941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7"/>
            <a:ext cx="10515600" cy="1325563"/>
          </a:xfrm>
        </p:spPr>
        <p:txBody>
          <a:bodyPr/>
          <a:lstStyle/>
          <a:p>
            <a:r>
              <a:rPr lang="en-GB" dirty="0"/>
              <a:t>Piece 4 – Circles of change </a:t>
            </a:r>
          </a:p>
        </p:txBody>
      </p:sp>
      <p:sp>
        <p:nvSpPr>
          <p:cNvPr id="3" name="Content Placeholder 2"/>
          <p:cNvSpPr>
            <a:spLocks noGrp="1"/>
          </p:cNvSpPr>
          <p:nvPr>
            <p:ph idx="1"/>
          </p:nvPr>
        </p:nvSpPr>
        <p:spPr/>
        <p:txBody>
          <a:bodyPr>
            <a:normAutofit/>
          </a:bodyPr>
          <a:lstStyle/>
          <a:p>
            <a:pPr marL="0" indent="0">
              <a:buNone/>
            </a:pPr>
            <a:r>
              <a:rPr lang="en-GB" dirty="0"/>
              <a:t>Outcomes:</a:t>
            </a:r>
          </a:p>
          <a:p>
            <a:pPr>
              <a:buFont typeface="Wingdings" panose="05000000000000000000" pitchFamily="2" charset="2"/>
              <a:buChar char="Ø"/>
            </a:pPr>
            <a:r>
              <a:rPr lang="en-GB" dirty="0"/>
              <a:t>Know how the circle of change works and can apply it to changes I want to make in my life.</a:t>
            </a:r>
          </a:p>
          <a:p>
            <a:pPr marL="0" indent="0">
              <a:buNone/>
            </a:pPr>
            <a:r>
              <a:rPr lang="en-GB" dirty="0"/>
              <a:t>Learning:</a:t>
            </a:r>
          </a:p>
          <a:p>
            <a:r>
              <a:rPr lang="en-GB" dirty="0"/>
              <a:t>I am confident enough to try to make changes when I think they will benefit me.</a:t>
            </a:r>
          </a:p>
        </p:txBody>
      </p:sp>
    </p:spTree>
    <p:extLst>
      <p:ext uri="{BB962C8B-B14F-4D97-AF65-F5344CB8AC3E}">
        <p14:creationId xmlns:p14="http://schemas.microsoft.com/office/powerpoint/2010/main" val="60362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7B408-D8F5-FE4F-905C-0770B84400D7}"/>
              </a:ext>
            </a:extLst>
          </p:cNvPr>
          <p:cNvPicPr>
            <a:picLocks noChangeAspect="1"/>
          </p:cNvPicPr>
          <p:nvPr/>
        </p:nvPicPr>
        <p:blipFill>
          <a:blip r:embed="rId3"/>
          <a:stretch>
            <a:fillRect/>
          </a:stretch>
        </p:blipFill>
        <p:spPr>
          <a:xfrm>
            <a:off x="2658676" y="348343"/>
            <a:ext cx="9704934" cy="6858000"/>
          </a:xfrm>
          <a:prstGeom prst="rect">
            <a:avLst/>
          </a:prstGeom>
        </p:spPr>
      </p:pic>
      <p:sp>
        <p:nvSpPr>
          <p:cNvPr id="2" name="Title 1">
            <a:extLst>
              <a:ext uri="{FF2B5EF4-FFF2-40B4-BE49-F238E27FC236}">
                <a16:creationId xmlns:a16="http://schemas.microsoft.com/office/drawing/2014/main" id="{045A53EA-7C4F-2373-DF37-3ED0A678D4BC}"/>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7623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25528" y="1003203"/>
            <a:ext cx="9087152" cy="4093428"/>
          </a:xfrm>
          <a:prstGeom prst="rect">
            <a:avLst/>
          </a:prstGeom>
          <a:noFill/>
        </p:spPr>
        <p:txBody>
          <a:bodyPr wrap="square" rtlCol="0">
            <a:spAutoFit/>
          </a:bodyPr>
          <a:lstStyle/>
          <a:p>
            <a:r>
              <a:rPr lang="en-GB" sz="3600" b="1" dirty="0">
                <a:solidFill>
                  <a:srgbClr val="7B13A0"/>
                </a:solidFill>
                <a:latin typeface="+mj-lt"/>
              </a:rPr>
              <a:t>This presentation outlines:</a:t>
            </a:r>
          </a:p>
          <a:p>
            <a:endParaRPr lang="en-GB" sz="2800" dirty="0"/>
          </a:p>
          <a:p>
            <a:pPr marL="457200" indent="-457200">
              <a:buFont typeface="Arial" panose="020B0604020202020204" pitchFamily="34" charset="0"/>
              <a:buChar char="•"/>
            </a:pPr>
            <a:r>
              <a:rPr lang="en-GB" sz="2800" b="1" dirty="0"/>
              <a:t>What</a:t>
            </a:r>
            <a:r>
              <a:rPr lang="en-GB" sz="2800" dirty="0"/>
              <a:t> the statutory expectations are for consultation and parental engagement on RSHE</a:t>
            </a:r>
          </a:p>
          <a:p>
            <a:pPr marL="457200" indent="-457200">
              <a:buFont typeface="Arial" panose="020B0604020202020204" pitchFamily="34" charset="0"/>
              <a:buChar char="•"/>
            </a:pPr>
            <a:r>
              <a:rPr lang="en-GB" sz="2800" b="1" dirty="0"/>
              <a:t>Why</a:t>
            </a:r>
            <a:r>
              <a:rPr lang="en-GB" sz="2800" dirty="0"/>
              <a:t> this is important to your school community</a:t>
            </a:r>
          </a:p>
          <a:p>
            <a:pPr marL="457200" indent="-457200">
              <a:buFont typeface="Arial" panose="020B0604020202020204" pitchFamily="34" charset="0"/>
              <a:buChar char="•"/>
            </a:pPr>
            <a:r>
              <a:rPr lang="en-GB" sz="2800" b="1" dirty="0"/>
              <a:t>How</a:t>
            </a:r>
            <a:r>
              <a:rPr lang="en-GB" sz="2800" dirty="0"/>
              <a:t> you can consult in a way that is meaningful for all</a:t>
            </a:r>
          </a:p>
          <a:p>
            <a:pPr marL="457200" indent="-457200">
              <a:buFont typeface="Arial" panose="020B0604020202020204" pitchFamily="34" charset="0"/>
              <a:buChar char="•"/>
            </a:pPr>
            <a:r>
              <a:rPr lang="en-GB" sz="2800" b="1" dirty="0"/>
              <a:t>Where</a:t>
            </a:r>
            <a:r>
              <a:rPr lang="en-GB" sz="2800" dirty="0"/>
              <a:t> you can find additional support and information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27282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5DF62D-A7B9-F049-9FED-839F7B96E2C4}"/>
              </a:ext>
            </a:extLst>
          </p:cNvPr>
          <p:cNvPicPr>
            <a:picLocks noChangeAspect="1"/>
          </p:cNvPicPr>
          <p:nvPr/>
        </p:nvPicPr>
        <p:blipFill rotWithShape="1">
          <a:blip r:embed="rId3"/>
          <a:srcRect t="15238"/>
          <a:stretch/>
        </p:blipFill>
        <p:spPr>
          <a:xfrm>
            <a:off x="-82337" y="2275113"/>
            <a:ext cx="12192000" cy="5812971"/>
          </a:xfrm>
          <a:prstGeom prst="rect">
            <a:avLst/>
          </a:prstGeom>
        </p:spPr>
      </p:pic>
      <p:sp>
        <p:nvSpPr>
          <p:cNvPr id="3" name="Title 1">
            <a:extLst>
              <a:ext uri="{FF2B5EF4-FFF2-40B4-BE49-F238E27FC236}">
                <a16:creationId xmlns:a16="http://schemas.microsoft.com/office/drawing/2014/main" id="{9908E8E0-9413-E0F1-6A27-4D1C26599F0D}"/>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29625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65480-349C-2345-8C77-4E59F166BD6E}"/>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9D46AA5-746D-A9B4-A507-83A0A8B50437}"/>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256624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A2671-F33A-7F40-9980-EBE5252FB0EC}"/>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D658396-37CF-3CBE-12B9-2613F66301C3}"/>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43328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AB402-378B-8D44-810F-48D35D6A1E70}"/>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003FF6C-7639-A384-1C72-5E9696B92692}"/>
              </a:ext>
            </a:extLst>
          </p:cNvPr>
          <p:cNvSpPr txBox="1">
            <a:spLocks/>
          </p:cNvSpPr>
          <p:nvPr/>
        </p:nvSpPr>
        <p:spPr>
          <a:xfrm>
            <a:off x="1464823" y="321754"/>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4400" dirty="0"/>
              <a:t>Piece  4</a:t>
            </a:r>
          </a:p>
          <a:p>
            <a:pPr algn="r"/>
            <a:r>
              <a:rPr lang="en-GB" sz="4400" dirty="0"/>
              <a:t> – Circles of change </a:t>
            </a:r>
          </a:p>
        </p:txBody>
      </p:sp>
    </p:spTree>
    <p:extLst>
      <p:ext uri="{BB962C8B-B14F-4D97-AF65-F5344CB8AC3E}">
        <p14:creationId xmlns:p14="http://schemas.microsoft.com/office/powerpoint/2010/main" val="40038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DB7E4-7BE4-424E-BD3D-F0F61B0566B0}"/>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EB5E5C3-AE66-5E42-ACD6-1728B63FA81D}"/>
              </a:ext>
            </a:extLst>
          </p:cNvPr>
          <p:cNvPicPr>
            <a:picLocks noChangeAspect="1"/>
          </p:cNvPicPr>
          <p:nvPr/>
        </p:nvPicPr>
        <p:blipFill>
          <a:blip r:embed="rId4"/>
          <a:stretch>
            <a:fillRect/>
          </a:stretch>
        </p:blipFill>
        <p:spPr>
          <a:xfrm>
            <a:off x="149506" y="0"/>
            <a:ext cx="11892987" cy="6858000"/>
          </a:xfrm>
          <a:prstGeom prst="rect">
            <a:avLst/>
          </a:prstGeom>
        </p:spPr>
      </p:pic>
      <p:sp>
        <p:nvSpPr>
          <p:cNvPr id="5" name="Title 1">
            <a:extLst>
              <a:ext uri="{FF2B5EF4-FFF2-40B4-BE49-F238E27FC236}">
                <a16:creationId xmlns:a16="http://schemas.microsoft.com/office/drawing/2014/main" id="{DEC4D309-487D-CDFB-D0C3-47C429E61A10}"/>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214345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5118AB-6B91-5546-A6E0-100A0E6398A5}"/>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BD3682E2-4A91-E8B9-720F-1E496B70776D}"/>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1847020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23C66-3252-5640-B253-91B92A762ECE}"/>
              </a:ext>
            </a:extLst>
          </p:cNvPr>
          <p:cNvPicPr>
            <a:picLocks noChangeAspect="1"/>
          </p:cNvPicPr>
          <p:nvPr/>
        </p:nvPicPr>
        <p:blipFill>
          <a:blip r:embed="rId3"/>
          <a:stretch>
            <a:fillRect/>
          </a:stretch>
        </p:blipFill>
        <p:spPr>
          <a:xfrm>
            <a:off x="5000697" y="855245"/>
            <a:ext cx="6627319" cy="6002755"/>
          </a:xfrm>
          <a:prstGeom prst="rect">
            <a:avLst/>
          </a:prstGeom>
        </p:spPr>
      </p:pic>
      <p:sp>
        <p:nvSpPr>
          <p:cNvPr id="4" name="Title 1">
            <a:extLst>
              <a:ext uri="{FF2B5EF4-FFF2-40B4-BE49-F238E27FC236}">
                <a16:creationId xmlns:a16="http://schemas.microsoft.com/office/drawing/2014/main" id="{E3A2FD45-98CD-F8D1-C307-AB8487946758}"/>
              </a:ext>
            </a:extLst>
          </p:cNvPr>
          <p:cNvSpPr txBox="1">
            <a:spLocks/>
          </p:cNvSpPr>
          <p:nvPr/>
        </p:nvSpPr>
        <p:spPr>
          <a:xfrm>
            <a:off x="82337" y="539469"/>
            <a:ext cx="10515600" cy="873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4</a:t>
            </a:r>
          </a:p>
          <a:p>
            <a:pPr algn="l"/>
            <a:r>
              <a:rPr lang="en-GB" sz="4400" dirty="0"/>
              <a:t> – Circles of change </a:t>
            </a:r>
          </a:p>
        </p:txBody>
      </p:sp>
    </p:spTree>
    <p:extLst>
      <p:ext uri="{BB962C8B-B14F-4D97-AF65-F5344CB8AC3E}">
        <p14:creationId xmlns:p14="http://schemas.microsoft.com/office/powerpoint/2010/main" val="34457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665162"/>
            <a:ext cx="10515600" cy="1325563"/>
          </a:xfrm>
        </p:spPr>
        <p:txBody>
          <a:bodyPr/>
          <a:lstStyle/>
          <a:p>
            <a:r>
              <a:rPr lang="en-GB" dirty="0"/>
              <a:t>Piece 5 – Accepting change  </a:t>
            </a:r>
          </a:p>
        </p:txBody>
      </p:sp>
      <p:sp>
        <p:nvSpPr>
          <p:cNvPr id="3" name="Content Placeholder 2"/>
          <p:cNvSpPr>
            <a:spLocks noGrp="1"/>
          </p:cNvSpPr>
          <p:nvPr>
            <p:ph idx="1"/>
          </p:nvPr>
        </p:nvSpPr>
        <p:spPr/>
        <p:txBody>
          <a:bodyPr>
            <a:normAutofit/>
          </a:bodyPr>
          <a:lstStyle/>
          <a:p>
            <a:pPr marL="0" indent="0">
              <a:buNone/>
            </a:pPr>
            <a:r>
              <a:rPr lang="en-GB" dirty="0"/>
              <a:t>Outcomes:</a:t>
            </a:r>
          </a:p>
          <a:p>
            <a:pPr>
              <a:buFont typeface="Wingdings" panose="05000000000000000000" pitchFamily="2" charset="2"/>
              <a:buChar char="Ø"/>
            </a:pPr>
            <a:r>
              <a:rPr lang="en-GB" dirty="0"/>
              <a:t>Identify changes that have been and may continue to be outside of my control that I learnt to accept.</a:t>
            </a:r>
          </a:p>
          <a:p>
            <a:pPr marL="0" indent="0">
              <a:buNone/>
            </a:pPr>
            <a:r>
              <a:rPr lang="en-GB" dirty="0"/>
              <a:t>Learning:</a:t>
            </a:r>
          </a:p>
          <a:p>
            <a:r>
              <a:rPr lang="en-GB" dirty="0"/>
              <a:t>Express my fears and concerns about changes that are outside of my control and know how to manage these feelings positively.</a:t>
            </a:r>
          </a:p>
        </p:txBody>
      </p:sp>
    </p:spTree>
    <p:extLst>
      <p:ext uri="{BB962C8B-B14F-4D97-AF65-F5344CB8AC3E}">
        <p14:creationId xmlns:p14="http://schemas.microsoft.com/office/powerpoint/2010/main" val="1623996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792497-914A-0356-5015-833D96572E33}"/>
              </a:ext>
            </a:extLst>
          </p:cNvPr>
          <p:cNvSpPr txBox="1">
            <a:spLocks/>
          </p:cNvSpPr>
          <p:nvPr/>
        </p:nvSpPr>
        <p:spPr>
          <a:xfrm>
            <a:off x="0" y="114754"/>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Piece 5 </a:t>
            </a:r>
          </a:p>
          <a:p>
            <a:pPr algn="l"/>
            <a:r>
              <a:rPr lang="en-GB" dirty="0"/>
              <a:t>– Accepting change  </a:t>
            </a:r>
          </a:p>
        </p:txBody>
      </p:sp>
      <p:pic>
        <p:nvPicPr>
          <p:cNvPr id="5" name="Picture 4">
            <a:extLst>
              <a:ext uri="{FF2B5EF4-FFF2-40B4-BE49-F238E27FC236}">
                <a16:creationId xmlns:a16="http://schemas.microsoft.com/office/drawing/2014/main" id="{A5B19B80-2B58-3388-60EF-F33A892F57E7}"/>
              </a:ext>
            </a:extLst>
          </p:cNvPr>
          <p:cNvPicPr>
            <a:picLocks noChangeAspect="1"/>
          </p:cNvPicPr>
          <p:nvPr/>
        </p:nvPicPr>
        <p:blipFill>
          <a:blip r:embed="rId3"/>
          <a:stretch>
            <a:fillRect/>
          </a:stretch>
        </p:blipFill>
        <p:spPr>
          <a:xfrm>
            <a:off x="639337" y="1274481"/>
            <a:ext cx="3569066" cy="5048261"/>
          </a:xfrm>
          <a:prstGeom prst="rect">
            <a:avLst/>
          </a:prstGeom>
        </p:spPr>
      </p:pic>
      <p:pic>
        <p:nvPicPr>
          <p:cNvPr id="7" name="Picture 6">
            <a:extLst>
              <a:ext uri="{FF2B5EF4-FFF2-40B4-BE49-F238E27FC236}">
                <a16:creationId xmlns:a16="http://schemas.microsoft.com/office/drawing/2014/main" id="{7EA5FA65-CD9E-FD3A-8A3A-E2B8729622D1}"/>
              </a:ext>
            </a:extLst>
          </p:cNvPr>
          <p:cNvPicPr>
            <a:picLocks noChangeAspect="1"/>
          </p:cNvPicPr>
          <p:nvPr/>
        </p:nvPicPr>
        <p:blipFill>
          <a:blip r:embed="rId4"/>
          <a:stretch>
            <a:fillRect/>
          </a:stretch>
        </p:blipFill>
        <p:spPr>
          <a:xfrm>
            <a:off x="6095999" y="1317002"/>
            <a:ext cx="4887007" cy="4963218"/>
          </a:xfrm>
          <a:prstGeom prst="rect">
            <a:avLst/>
          </a:prstGeom>
        </p:spPr>
      </p:pic>
    </p:spTree>
    <p:extLst>
      <p:ext uri="{BB962C8B-B14F-4D97-AF65-F5344CB8AC3E}">
        <p14:creationId xmlns:p14="http://schemas.microsoft.com/office/powerpoint/2010/main" val="163067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827E50-CCDB-9FFE-DAA5-EABCC53D1192}"/>
              </a:ext>
            </a:extLst>
          </p:cNvPr>
          <p:cNvSpPr txBox="1">
            <a:spLocks/>
          </p:cNvSpPr>
          <p:nvPr/>
        </p:nvSpPr>
        <p:spPr>
          <a:xfrm>
            <a:off x="0" y="11475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5 </a:t>
            </a:r>
          </a:p>
          <a:p>
            <a:pPr algn="l"/>
            <a:r>
              <a:rPr lang="en-GB" sz="4400" dirty="0"/>
              <a:t>– Accepting change  </a:t>
            </a:r>
          </a:p>
        </p:txBody>
      </p:sp>
      <p:pic>
        <p:nvPicPr>
          <p:cNvPr id="4" name="Picture 3">
            <a:extLst>
              <a:ext uri="{FF2B5EF4-FFF2-40B4-BE49-F238E27FC236}">
                <a16:creationId xmlns:a16="http://schemas.microsoft.com/office/drawing/2014/main" id="{8AE40132-28DC-2A09-A6B3-D9CAED11B3D8}"/>
              </a:ext>
            </a:extLst>
          </p:cNvPr>
          <p:cNvPicPr>
            <a:picLocks noChangeAspect="1"/>
          </p:cNvPicPr>
          <p:nvPr/>
        </p:nvPicPr>
        <p:blipFill>
          <a:blip r:embed="rId3"/>
          <a:stretch>
            <a:fillRect/>
          </a:stretch>
        </p:blipFill>
        <p:spPr>
          <a:xfrm>
            <a:off x="563609" y="1440317"/>
            <a:ext cx="4887007" cy="4972744"/>
          </a:xfrm>
          <a:prstGeom prst="rect">
            <a:avLst/>
          </a:prstGeom>
        </p:spPr>
      </p:pic>
      <p:pic>
        <p:nvPicPr>
          <p:cNvPr id="7" name="Picture 6">
            <a:extLst>
              <a:ext uri="{FF2B5EF4-FFF2-40B4-BE49-F238E27FC236}">
                <a16:creationId xmlns:a16="http://schemas.microsoft.com/office/drawing/2014/main" id="{7B74A827-6F32-39C5-FBF5-BA7211C3578E}"/>
              </a:ext>
            </a:extLst>
          </p:cNvPr>
          <p:cNvPicPr>
            <a:picLocks noChangeAspect="1"/>
          </p:cNvPicPr>
          <p:nvPr/>
        </p:nvPicPr>
        <p:blipFill>
          <a:blip r:embed="rId4"/>
          <a:stretch>
            <a:fillRect/>
          </a:stretch>
        </p:blipFill>
        <p:spPr>
          <a:xfrm>
            <a:off x="6886353" y="567607"/>
            <a:ext cx="4373814" cy="5845454"/>
          </a:xfrm>
          <a:prstGeom prst="rect">
            <a:avLst/>
          </a:prstGeom>
        </p:spPr>
      </p:pic>
    </p:spTree>
    <p:extLst>
      <p:ext uri="{BB962C8B-B14F-4D97-AF65-F5344CB8AC3E}">
        <p14:creationId xmlns:p14="http://schemas.microsoft.com/office/powerpoint/2010/main" val="51770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56043" y="1045343"/>
            <a:ext cx="9929127" cy="523220"/>
          </a:xfrm>
          <a:prstGeom prst="rect">
            <a:avLst/>
          </a:prstGeom>
          <a:noFill/>
        </p:spPr>
        <p:txBody>
          <a:bodyPr wrap="square" rtlCol="0">
            <a:spAutoFit/>
          </a:bodyPr>
          <a:lstStyle/>
          <a:p>
            <a:r>
              <a:rPr lang="en-GB" sz="2800" b="1" dirty="0">
                <a:solidFill>
                  <a:srgbClr val="7B13A0"/>
                </a:solidFill>
                <a:latin typeface="+mj-lt"/>
              </a:rPr>
              <a:t>What do we have to consult on?</a:t>
            </a:r>
            <a:endParaRPr lang="en-GB" sz="2800" dirty="0"/>
          </a:p>
        </p:txBody>
      </p:sp>
      <p:sp>
        <p:nvSpPr>
          <p:cNvPr id="3" name="TextBox 2">
            <a:extLst>
              <a:ext uri="{FF2B5EF4-FFF2-40B4-BE49-F238E27FC236}">
                <a16:creationId xmlns:a16="http://schemas.microsoft.com/office/drawing/2014/main" id="{DB8A845F-D52A-4ADB-9811-4A73A29DC5B0}"/>
              </a:ext>
            </a:extLst>
          </p:cNvPr>
          <p:cNvSpPr txBox="1"/>
          <p:nvPr/>
        </p:nvSpPr>
        <p:spPr>
          <a:xfrm>
            <a:off x="956043" y="2028616"/>
            <a:ext cx="8633727"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DfE’s 2019 </a:t>
            </a:r>
            <a:r>
              <a:rPr lang="en-GB" sz="2000" dirty="0">
                <a:hlinkClick r:id="rId3"/>
              </a:rPr>
              <a:t>RSHE and RSE Guidance</a:t>
            </a:r>
            <a:r>
              <a:rPr lang="en-GB" sz="2000" dirty="0"/>
              <a:t> states in paragraph 13:</a:t>
            </a:r>
          </a:p>
          <a:p>
            <a:endParaRPr lang="en-GB" sz="2000" dirty="0"/>
          </a:p>
          <a:p>
            <a:r>
              <a:rPr lang="en-GB" sz="20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endParaRPr lang="en-GB" sz="2000" i="1" dirty="0"/>
          </a:p>
          <a:p>
            <a:endParaRPr lang="en-GB" sz="2000" dirty="0"/>
          </a:p>
          <a:p>
            <a:endParaRPr lang="en-GB" sz="2000" dirty="0"/>
          </a:p>
        </p:txBody>
      </p:sp>
      <p:pic>
        <p:nvPicPr>
          <p:cNvPr id="4" name="Picture 3">
            <a:extLst>
              <a:ext uri="{FF2B5EF4-FFF2-40B4-BE49-F238E27FC236}">
                <a16:creationId xmlns:a16="http://schemas.microsoft.com/office/drawing/2014/main" id="{721D09EE-62D3-4007-AF28-5AAFF09029EB}"/>
              </a:ext>
            </a:extLst>
          </p:cNvPr>
          <p:cNvPicPr>
            <a:picLocks noChangeAspect="1"/>
          </p:cNvPicPr>
          <p:nvPr/>
        </p:nvPicPr>
        <p:blipFill rotWithShape="1">
          <a:blip r:embed="rId4"/>
          <a:srcRect l="32469" t="5834" r="32468" b="4334"/>
          <a:stretch/>
        </p:blipFill>
        <p:spPr>
          <a:xfrm>
            <a:off x="9269730" y="1892768"/>
            <a:ext cx="2318170" cy="3340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993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784933-FB76-A938-C6B2-F881D7860DB7}"/>
              </a:ext>
            </a:extLst>
          </p:cNvPr>
          <p:cNvSpPr txBox="1">
            <a:spLocks/>
          </p:cNvSpPr>
          <p:nvPr/>
        </p:nvSpPr>
        <p:spPr>
          <a:xfrm>
            <a:off x="0" y="11475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Piece 5 </a:t>
            </a:r>
          </a:p>
          <a:p>
            <a:pPr algn="l"/>
            <a:r>
              <a:rPr lang="en-GB" sz="4400" dirty="0"/>
              <a:t>– Accepting change  </a:t>
            </a:r>
          </a:p>
        </p:txBody>
      </p:sp>
      <p:pic>
        <p:nvPicPr>
          <p:cNvPr id="4" name="Picture 3">
            <a:extLst>
              <a:ext uri="{FF2B5EF4-FFF2-40B4-BE49-F238E27FC236}">
                <a16:creationId xmlns:a16="http://schemas.microsoft.com/office/drawing/2014/main" id="{20A96848-83F2-5ED0-F9AD-5E92B909C368}"/>
              </a:ext>
            </a:extLst>
          </p:cNvPr>
          <p:cNvPicPr>
            <a:picLocks noChangeAspect="1"/>
          </p:cNvPicPr>
          <p:nvPr/>
        </p:nvPicPr>
        <p:blipFill>
          <a:blip r:embed="rId3"/>
          <a:stretch>
            <a:fillRect/>
          </a:stretch>
        </p:blipFill>
        <p:spPr>
          <a:xfrm>
            <a:off x="6334097" y="777535"/>
            <a:ext cx="4181503" cy="5593851"/>
          </a:xfrm>
          <a:prstGeom prst="rect">
            <a:avLst/>
          </a:prstGeom>
        </p:spPr>
      </p:pic>
    </p:spTree>
    <p:extLst>
      <p:ext uri="{BB962C8B-B14F-4D97-AF65-F5344CB8AC3E}">
        <p14:creationId xmlns:p14="http://schemas.microsoft.com/office/powerpoint/2010/main" val="315844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0" y="506643"/>
            <a:ext cx="10515600" cy="1325563"/>
          </a:xfrm>
        </p:spPr>
        <p:txBody>
          <a:bodyPr/>
          <a:lstStyle/>
          <a:p>
            <a:r>
              <a:rPr lang="en-GB" dirty="0"/>
              <a:t>Piece 6 – Looking ahead</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Identify what I am looking forward to when I move to a new class</a:t>
            </a:r>
          </a:p>
          <a:p>
            <a:pPr marL="0" indent="0">
              <a:buNone/>
            </a:pPr>
            <a:r>
              <a:rPr lang="en-GB" dirty="0"/>
              <a:t>Learning:</a:t>
            </a:r>
          </a:p>
          <a:p>
            <a:r>
              <a:rPr lang="en-GB" dirty="0"/>
              <a:t>Reflect on the changes I would like to make next year and can describe how to go about this.</a:t>
            </a:r>
          </a:p>
        </p:txBody>
      </p:sp>
    </p:spTree>
    <p:extLst>
      <p:ext uri="{BB962C8B-B14F-4D97-AF65-F5344CB8AC3E}">
        <p14:creationId xmlns:p14="http://schemas.microsoft.com/office/powerpoint/2010/main" val="340723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F6A-5A97-3E5B-B39F-E0F6D1FF0048}"/>
              </a:ext>
            </a:extLst>
          </p:cNvPr>
          <p:cNvSpPr>
            <a:spLocks noGrp="1"/>
          </p:cNvSpPr>
          <p:nvPr>
            <p:ph type="title"/>
          </p:nvPr>
        </p:nvSpPr>
        <p:spPr/>
        <p:txBody>
          <a:bodyPr/>
          <a:lstStyle/>
          <a:p>
            <a:r>
              <a:rPr lang="en-GB" dirty="0"/>
              <a:t>Piece 6 – Looking ahead</a:t>
            </a:r>
          </a:p>
        </p:txBody>
      </p:sp>
      <p:pic>
        <p:nvPicPr>
          <p:cNvPr id="5" name="Content Placeholder 4">
            <a:extLst>
              <a:ext uri="{FF2B5EF4-FFF2-40B4-BE49-F238E27FC236}">
                <a16:creationId xmlns:a16="http://schemas.microsoft.com/office/drawing/2014/main" id="{334F6B29-3FCE-79AF-86CD-6E20D75D9781}"/>
              </a:ext>
            </a:extLst>
          </p:cNvPr>
          <p:cNvPicPr>
            <a:picLocks noGrp="1" noChangeAspect="1"/>
          </p:cNvPicPr>
          <p:nvPr>
            <p:ph idx="1"/>
          </p:nvPr>
        </p:nvPicPr>
        <p:blipFill>
          <a:blip r:embed="rId2"/>
          <a:stretch>
            <a:fillRect/>
          </a:stretch>
        </p:blipFill>
        <p:spPr>
          <a:xfrm>
            <a:off x="3971783" y="1825625"/>
            <a:ext cx="4248434" cy="4351338"/>
          </a:xfrm>
        </p:spPr>
      </p:pic>
    </p:spTree>
    <p:extLst>
      <p:ext uri="{BB962C8B-B14F-4D97-AF65-F5344CB8AC3E}">
        <p14:creationId xmlns:p14="http://schemas.microsoft.com/office/powerpoint/2010/main" val="4131604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716148"/>
            <a:ext cx="7808215" cy="4432134"/>
          </a:xfrm>
        </p:spPr>
        <p:txBody>
          <a:bodyPr>
            <a:noAutofit/>
          </a:bodyPr>
          <a:lstStyle/>
          <a:p>
            <a:pPr marL="0" indent="0">
              <a:buNone/>
            </a:pPr>
            <a:r>
              <a:rPr lang="en-GB" b="1" dirty="0">
                <a:latin typeface="+mj-lt"/>
              </a:rPr>
              <a:t>“Parents have the right to request that their child be withdrawn from some or all of sex education delivered as part of statutory RSE”.</a:t>
            </a:r>
          </a:p>
          <a:p>
            <a:pPr marL="0" indent="0">
              <a:buNone/>
            </a:pPr>
            <a:r>
              <a:rPr lang="en-GB" b="1" dirty="0">
                <a:latin typeface="+mj-lt"/>
              </a:rPr>
              <a:t>NOT from Relationships or Health Education.</a:t>
            </a:r>
          </a:p>
          <a:p>
            <a:pPr marL="0" indent="0">
              <a:buNone/>
            </a:pPr>
            <a:r>
              <a:rPr lang="en-GB" b="1" dirty="0">
                <a:latin typeface="+mj-lt"/>
              </a:rPr>
              <a:t>So, this session is to inform you of what this school defines as Sex Education,</a:t>
            </a:r>
          </a:p>
          <a:p>
            <a:pPr marL="0" indent="0">
              <a:buNone/>
            </a:pPr>
            <a:r>
              <a:rPr lang="en-GB" b="1" dirty="0">
                <a:latin typeface="+mj-lt"/>
              </a:rPr>
              <a:t>what we intend to teach in RSHE and why…</a:t>
            </a:r>
          </a:p>
          <a:p>
            <a:pPr marL="0" indent="0">
              <a:buNone/>
            </a:pPr>
            <a:r>
              <a:rPr lang="en-GB" b="1" dirty="0">
                <a:latin typeface="+mj-lt"/>
              </a:rPr>
              <a:t>…so you can make this decision.</a:t>
            </a:r>
          </a:p>
        </p:txBody>
      </p:sp>
      <p:sp>
        <p:nvSpPr>
          <p:cNvPr id="9" name="Title 1">
            <a:extLst>
              <a:ext uri="{FF2B5EF4-FFF2-40B4-BE49-F238E27FC236}">
                <a16:creationId xmlns:a16="http://schemas.microsoft.com/office/drawing/2014/main" id="{5DAAA6D9-A98D-6140-9372-19FC70952F4D}"/>
              </a:ext>
            </a:extLst>
          </p:cNvPr>
          <p:cNvSpPr>
            <a:spLocks noGrp="1"/>
          </p:cNvSpPr>
          <p:nvPr>
            <p:ph type="title"/>
          </p:nvPr>
        </p:nvSpPr>
        <p:spPr>
          <a:xfrm>
            <a:off x="391883" y="1716149"/>
            <a:ext cx="3224464" cy="4846636"/>
          </a:xfrm>
        </p:spPr>
        <p:txBody>
          <a:bodyPr anchor="t">
            <a:normAutofit fontScale="90000"/>
          </a:bodyPr>
          <a:lstStyle/>
          <a:p>
            <a:r>
              <a:rPr lang="en-GB" sz="3600" b="1" dirty="0">
                <a:solidFill>
                  <a:srgbClr val="7B13A0"/>
                </a:solidFill>
              </a:rPr>
              <a:t>Can parents withdraw their children from RSE?</a:t>
            </a:r>
            <a:br>
              <a:rPr lang="en-GB" sz="3600" b="1" dirty="0">
                <a:solidFill>
                  <a:srgbClr val="7B13A0"/>
                </a:solidFill>
              </a:rPr>
            </a:br>
            <a:br>
              <a:rPr lang="en-GB" sz="3600" b="1" dirty="0">
                <a:solidFill>
                  <a:srgbClr val="7B13A0"/>
                </a:solidFill>
              </a:rPr>
            </a:br>
            <a:r>
              <a:rPr lang="en-GB" sz="3600" b="1" dirty="0">
                <a:solidFill>
                  <a:srgbClr val="7B13A0"/>
                </a:solidFill>
              </a:rPr>
              <a:t>From September 2020…</a:t>
            </a:r>
            <a:br>
              <a:rPr lang="en-GB" sz="2000" b="1" dirty="0">
                <a:solidFill>
                  <a:srgbClr val="7B13A0"/>
                </a:solidFill>
              </a:rPr>
            </a:br>
            <a:br>
              <a:rPr lang="en-GB" sz="2000" b="1" dirty="0">
                <a:solidFill>
                  <a:srgbClr val="7B13A0"/>
                </a:solidFill>
              </a:rPr>
            </a:br>
            <a:r>
              <a:rPr lang="en-GB" sz="2000" b="1" dirty="0">
                <a:solidFill>
                  <a:srgbClr val="7B13A0"/>
                </a:solidFill>
              </a:rPr>
              <a:t>(Government guidance 2019</a:t>
            </a:r>
            <a:br>
              <a:rPr lang="en-GB" sz="2000" b="1" dirty="0">
                <a:solidFill>
                  <a:srgbClr val="7B13A0"/>
                </a:solidFill>
              </a:rPr>
            </a:br>
            <a:r>
              <a:rPr lang="en-GB" sz="2000" b="1" dirty="0">
                <a:solidFill>
                  <a:srgbClr val="7B13A0"/>
                </a:solidFill>
              </a:rPr>
              <a:t>page 17)</a:t>
            </a:r>
            <a:br>
              <a:rPr lang="en-GB" sz="2000" b="1" dirty="0">
                <a:solidFill>
                  <a:srgbClr val="7B13A0"/>
                </a:solidFill>
              </a:rPr>
            </a:br>
            <a:br>
              <a:rPr lang="en-GB" sz="2000" b="1" dirty="0">
                <a:solidFill>
                  <a:srgbClr val="7B13A0"/>
                </a:solidFill>
              </a:rPr>
            </a:br>
            <a:endParaRPr lang="en-GB" sz="3600" b="1" dirty="0">
              <a:solidFill>
                <a:srgbClr val="7B13A0"/>
              </a:solidFill>
            </a:endParaRPr>
          </a:p>
        </p:txBody>
      </p:sp>
    </p:spTree>
    <p:extLst>
      <p:ext uri="{BB962C8B-B14F-4D97-AF65-F5344CB8AC3E}">
        <p14:creationId xmlns:p14="http://schemas.microsoft.com/office/powerpoint/2010/main" val="2160050663"/>
      </p:ext>
    </p:extLst>
  </p:cSld>
  <p:clrMapOvr>
    <a:masterClrMapping/>
  </p:clrMapOvr>
  <p:transition spd="slow">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074"/>
            <a:ext cx="10515599" cy="4412343"/>
          </a:xfrm>
        </p:spPr>
        <p:txBody>
          <a:bodyPr>
            <a:normAutofit/>
          </a:bodyPr>
          <a:lstStyle/>
          <a:p>
            <a:pPr algn="ctr"/>
            <a:r>
              <a:rPr lang="en-GB" sz="4000" b="1" dirty="0"/>
              <a:t>Any questions?</a:t>
            </a:r>
            <a:br>
              <a:rPr lang="en-GB" dirty="0"/>
            </a:br>
            <a:endParaRPr lang="en-GB"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7274">
            <a:off x="4021099" y="1945338"/>
            <a:ext cx="1935480" cy="177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898">
            <a:off x="6209506" y="2112614"/>
            <a:ext cx="1972056" cy="1752600"/>
          </a:xfrm>
          <a:prstGeom prst="rect">
            <a:avLst/>
          </a:prstGeom>
        </p:spPr>
      </p:pic>
    </p:spTree>
    <p:extLst>
      <p:ext uri="{BB962C8B-B14F-4D97-AF65-F5344CB8AC3E}">
        <p14:creationId xmlns:p14="http://schemas.microsoft.com/office/powerpoint/2010/main" val="3765348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95" y="5259143"/>
            <a:ext cx="8324210" cy="840230"/>
          </a:xfrm>
        </p:spPr>
        <p:txBody>
          <a:bodyPr wrap="square" anchor="t">
            <a:spAutoFit/>
          </a:bodyPr>
          <a:lstStyle/>
          <a:p>
            <a:pPr algn="ctr"/>
            <a:r>
              <a:rPr lang="en-GB" sz="5400" b="1" dirty="0">
                <a:solidFill>
                  <a:srgbClr val="7B13A0"/>
                </a:solidFill>
              </a:rPr>
              <a:t>Thank you!</a:t>
            </a:r>
          </a:p>
        </p:txBody>
      </p:sp>
      <p:pic>
        <p:nvPicPr>
          <p:cNvPr id="5" name="Picture 4">
            <a:extLst>
              <a:ext uri="{FF2B5EF4-FFF2-40B4-BE49-F238E27FC236}">
                <a16:creationId xmlns:a16="http://schemas.microsoft.com/office/drawing/2014/main" id="{002141EE-E20F-9343-B45C-2303180AF87D}"/>
              </a:ext>
            </a:extLst>
          </p:cNvPr>
          <p:cNvPicPr>
            <a:picLocks noChangeAspect="1"/>
          </p:cNvPicPr>
          <p:nvPr/>
        </p:nvPicPr>
        <p:blipFill>
          <a:blip r:embed="rId3"/>
          <a:stretch>
            <a:fillRect/>
          </a:stretch>
        </p:blipFill>
        <p:spPr>
          <a:xfrm>
            <a:off x="4935932" y="915743"/>
            <a:ext cx="2676388" cy="4267200"/>
          </a:xfrm>
          <a:prstGeom prst="rect">
            <a:avLst/>
          </a:prstGeom>
        </p:spPr>
      </p:pic>
    </p:spTree>
    <p:extLst>
      <p:ext uri="{BB962C8B-B14F-4D97-AF65-F5344CB8AC3E}">
        <p14:creationId xmlns:p14="http://schemas.microsoft.com/office/powerpoint/2010/main" val="296955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21508B-3BE2-4948-96DA-797376E4998B}"/>
              </a:ext>
            </a:extLst>
          </p:cNvPr>
          <p:cNvSpPr txBox="1"/>
          <p:nvPr/>
        </p:nvSpPr>
        <p:spPr>
          <a:xfrm>
            <a:off x="925528" y="1003203"/>
            <a:ext cx="10672112" cy="646331"/>
          </a:xfrm>
          <a:prstGeom prst="rect">
            <a:avLst/>
          </a:prstGeom>
          <a:noFill/>
        </p:spPr>
        <p:txBody>
          <a:bodyPr wrap="square" rtlCol="0">
            <a:spAutoFit/>
          </a:bodyPr>
          <a:lstStyle/>
          <a:p>
            <a:pPr algn="ctr"/>
            <a:r>
              <a:rPr lang="en-GB" sz="3600" b="1" dirty="0">
                <a:solidFill>
                  <a:srgbClr val="7B13A0"/>
                </a:solidFill>
                <a:latin typeface="+mj-lt"/>
              </a:rPr>
              <a:t>We don’t do this for other subjects. Why RSE? </a:t>
            </a:r>
            <a:endParaRPr lang="en-GB" sz="3200" b="1" dirty="0">
              <a:latin typeface="+mj-lt"/>
            </a:endParaRPr>
          </a:p>
        </p:txBody>
      </p:sp>
      <p:sp>
        <p:nvSpPr>
          <p:cNvPr id="2" name="TextBox 1">
            <a:extLst>
              <a:ext uri="{FF2B5EF4-FFF2-40B4-BE49-F238E27FC236}">
                <a16:creationId xmlns:a16="http://schemas.microsoft.com/office/drawing/2014/main" id="{D02EF2A9-AB9A-44B7-B288-F9AD0785B677}"/>
              </a:ext>
            </a:extLst>
          </p:cNvPr>
          <p:cNvSpPr txBox="1"/>
          <p:nvPr/>
        </p:nvSpPr>
        <p:spPr>
          <a:xfrm>
            <a:off x="8634984" y="1749715"/>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Sensitive Subjects</a:t>
            </a:r>
          </a:p>
          <a:p>
            <a:pPr algn="ctr"/>
            <a:r>
              <a:rPr lang="en-GB" dirty="0"/>
              <a:t>The topics we discuss in RSE – and PSHE – can sometimes be sensitive.  Consultation enables us to carefully consider different views and seek consensus.</a:t>
            </a:r>
            <a:endParaRPr lang="en-GB" i="1" u="sng" dirty="0"/>
          </a:p>
        </p:txBody>
      </p:sp>
      <p:sp>
        <p:nvSpPr>
          <p:cNvPr id="4" name="TextBox 3">
            <a:extLst>
              <a:ext uri="{FF2B5EF4-FFF2-40B4-BE49-F238E27FC236}">
                <a16:creationId xmlns:a16="http://schemas.microsoft.com/office/drawing/2014/main" id="{296F957A-C0DE-4CCF-9CF4-7F5188457AB9}"/>
              </a:ext>
            </a:extLst>
          </p:cNvPr>
          <p:cNvSpPr txBox="1"/>
          <p:nvPr/>
        </p:nvSpPr>
        <p:spPr>
          <a:xfrm>
            <a:off x="271272" y="3818096"/>
            <a:ext cx="316611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Mutual Respect</a:t>
            </a:r>
          </a:p>
          <a:p>
            <a:pPr algn="ctr"/>
            <a:r>
              <a:rPr lang="en-GB" dirty="0"/>
              <a:t>We need to listen to and respect the views of our parents and carers in the same way as we respect the views of their children in our classrooms and demonstrate how we encourage our pupils to do the same.</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31E47D5C-13B9-4E3E-8DF3-88EF12F06926}"/>
              </a:ext>
            </a:extLst>
          </p:cNvPr>
          <p:cNvSpPr txBox="1"/>
          <p:nvPr/>
        </p:nvSpPr>
        <p:spPr>
          <a:xfrm>
            <a:off x="8442579" y="4184664"/>
            <a:ext cx="3550920" cy="2585323"/>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Reassurance</a:t>
            </a:r>
          </a:p>
          <a:p>
            <a:pPr algn="ctr"/>
            <a:r>
              <a:rPr lang="en-GB" dirty="0"/>
              <a:t>We need to explain what we are actually teaching in school, and what </a:t>
            </a:r>
            <a:r>
              <a:rPr lang="en-GB" i="1" dirty="0"/>
              <a:t>we are not </a:t>
            </a:r>
            <a:r>
              <a:rPr lang="en-GB" dirty="0"/>
              <a:t>teaching. The myths and misinformation in the media are leading to very real parental fear which we can dispel early BEFORE we teach these topics.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05163C61-BB55-4A26-95AC-2A225F658C6D}"/>
              </a:ext>
            </a:extLst>
          </p:cNvPr>
          <p:cNvSpPr txBox="1"/>
          <p:nvPr/>
        </p:nvSpPr>
        <p:spPr>
          <a:xfrm>
            <a:off x="4678529" y="1804050"/>
            <a:ext cx="3166110" cy="452431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Shared Responsibility</a:t>
            </a:r>
          </a:p>
          <a:p>
            <a:pPr algn="ctr"/>
            <a:r>
              <a:rPr lang="en-GB" dirty="0"/>
              <a:t>Children learn about Relationships and other topics in PSHE at home. We need to build in opportunities throughout the academic year for parents to be informed about  the topics we cover in class – consultation can help us find out the best ways to do this. Parents can then prepare their child when they feel they need to and support them with any further questions beyond the lesson itself. </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F404977C-1C96-4ECA-88A0-B7A741F77DF7}"/>
              </a:ext>
            </a:extLst>
          </p:cNvPr>
          <p:cNvSpPr txBox="1"/>
          <p:nvPr/>
        </p:nvSpPr>
        <p:spPr>
          <a:xfrm>
            <a:off x="271272" y="1780546"/>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Confidence</a:t>
            </a:r>
          </a:p>
          <a:p>
            <a:pPr algn="ctr"/>
            <a:r>
              <a:rPr lang="en-GB" dirty="0"/>
              <a:t>Staff, governors and parents need to feel comfortable talking about any issues that come up, and the context in which we are discussing them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16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449"/>
            <a:ext cx="10515600" cy="1325563"/>
          </a:xfrm>
        </p:spPr>
        <p:txBody>
          <a:bodyPr/>
          <a:lstStyle/>
          <a:p>
            <a:r>
              <a:rPr lang="en-GB" dirty="0"/>
              <a:t>Where you can find our policy and additional information</a:t>
            </a:r>
          </a:p>
        </p:txBody>
      </p:sp>
      <p:sp>
        <p:nvSpPr>
          <p:cNvPr id="3" name="Content Placeholder 2"/>
          <p:cNvSpPr>
            <a:spLocks noGrp="1"/>
          </p:cNvSpPr>
          <p:nvPr>
            <p:ph idx="1"/>
          </p:nvPr>
        </p:nvSpPr>
        <p:spPr>
          <a:xfrm>
            <a:off x="838200" y="2098012"/>
            <a:ext cx="10515600" cy="4351338"/>
          </a:xfrm>
        </p:spPr>
        <p:txBody>
          <a:bodyPr/>
          <a:lstStyle/>
          <a:p>
            <a:r>
              <a:rPr lang="en-GB" dirty="0"/>
              <a:t>An updated copy of the RSE policy is available on the website for you to read through at your convenience. </a:t>
            </a:r>
          </a:p>
          <a:p>
            <a:endParaRPr lang="en-GB" dirty="0"/>
          </a:p>
          <a:p>
            <a:r>
              <a:rPr lang="en-GB" dirty="0"/>
              <a:t>We have also linked a copy to the </a:t>
            </a:r>
            <a:r>
              <a:rPr lang="en-GB" dirty="0" err="1"/>
              <a:t>DfE’s</a:t>
            </a:r>
            <a:r>
              <a:rPr lang="en-GB" dirty="0"/>
              <a:t> Statutory Guidance on the website in Curriculum and in PSHE.</a:t>
            </a:r>
          </a:p>
        </p:txBody>
      </p:sp>
    </p:spTree>
    <p:extLst>
      <p:ext uri="{BB962C8B-B14F-4D97-AF65-F5344CB8AC3E}">
        <p14:creationId xmlns:p14="http://schemas.microsoft.com/office/powerpoint/2010/main" val="9615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9" y="575734"/>
            <a:ext cx="11946467" cy="979488"/>
          </a:xfrm>
          <a:solidFill>
            <a:schemeClr val="bg1"/>
          </a:solidFill>
        </p:spPr>
        <p:txBody>
          <a:bodyPr>
            <a:normAutofit fontScale="90000"/>
          </a:bodyPr>
          <a:lstStyle/>
          <a:p>
            <a:pPr algn="ctr"/>
            <a:r>
              <a:rPr lang="en-GB" sz="3600" dirty="0"/>
              <a:t>What will my child be taught about puberty and human reproduction? Progression from Early Years to Year 6. </a:t>
            </a:r>
          </a:p>
        </p:txBody>
      </p:sp>
      <p:pic>
        <p:nvPicPr>
          <p:cNvPr id="4" name="Content Placeholder 3"/>
          <p:cNvPicPr>
            <a:picLocks noGrp="1" noChangeAspect="1"/>
          </p:cNvPicPr>
          <p:nvPr>
            <p:ph idx="1"/>
          </p:nvPr>
        </p:nvPicPr>
        <p:blipFill rotWithShape="1">
          <a:blip r:embed="rId3"/>
          <a:srcRect b="70954"/>
          <a:stretch/>
        </p:blipFill>
        <p:spPr>
          <a:xfrm>
            <a:off x="91000" y="1462088"/>
            <a:ext cx="9390457" cy="1931098"/>
          </a:xfrm>
          <a:prstGeom prst="rect">
            <a:avLst/>
          </a:prstGeom>
        </p:spPr>
      </p:pic>
      <p:pic>
        <p:nvPicPr>
          <p:cNvPr id="3" name="Content Placeholder 3">
            <a:extLst>
              <a:ext uri="{FF2B5EF4-FFF2-40B4-BE49-F238E27FC236}">
                <a16:creationId xmlns:a16="http://schemas.microsoft.com/office/drawing/2014/main" id="{3270F46F-472B-6F25-07EA-344314E60C36}"/>
              </a:ext>
            </a:extLst>
          </p:cNvPr>
          <p:cNvPicPr>
            <a:picLocks noChangeAspect="1"/>
          </p:cNvPicPr>
          <p:nvPr/>
        </p:nvPicPr>
        <p:blipFill rotWithShape="1">
          <a:blip r:embed="rId3"/>
          <a:srcRect t="29451"/>
          <a:stretch/>
        </p:blipFill>
        <p:spPr>
          <a:xfrm>
            <a:off x="5105399" y="3092368"/>
            <a:ext cx="7028258" cy="3382948"/>
          </a:xfrm>
          <a:prstGeom prst="rect">
            <a:avLst/>
          </a:prstGeom>
        </p:spPr>
      </p:pic>
    </p:spTree>
    <p:extLst>
      <p:ext uri="{BB962C8B-B14F-4D97-AF65-F5344CB8AC3E}">
        <p14:creationId xmlns:p14="http://schemas.microsoft.com/office/powerpoint/2010/main" val="8693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9843401-B859-F945-B071-F308DED55C5E}"/>
              </a:ext>
            </a:extLst>
          </p:cNvPr>
          <p:cNvGraphicFramePr>
            <a:graphicFrameLocks/>
          </p:cNvGraphicFramePr>
          <p:nvPr/>
        </p:nvGraphicFramePr>
        <p:xfrm>
          <a:off x="1340068" y="914403"/>
          <a:ext cx="9458441" cy="5205933"/>
        </p:xfrm>
        <a:graphic>
          <a:graphicData uri="http://schemas.openxmlformats.org/drawingml/2006/table">
            <a:tbl>
              <a:tblPr firstRow="1" bandRow="1">
                <a:tableStyleId>{93296810-A885-4BE3-A3E7-6D5BEEA58F35}</a:tableStyleId>
              </a:tblPr>
              <a:tblGrid>
                <a:gridCol w="827602">
                  <a:extLst>
                    <a:ext uri="{9D8B030D-6E8A-4147-A177-3AD203B41FA5}">
                      <a16:colId xmlns:a16="http://schemas.microsoft.com/office/drawing/2014/main" val="20000"/>
                    </a:ext>
                  </a:extLst>
                </a:gridCol>
                <a:gridCol w="2979368">
                  <a:extLst>
                    <a:ext uri="{9D8B030D-6E8A-4147-A177-3AD203B41FA5}">
                      <a16:colId xmlns:a16="http://schemas.microsoft.com/office/drawing/2014/main" val="20001"/>
                    </a:ext>
                  </a:extLst>
                </a:gridCol>
                <a:gridCol w="5651471">
                  <a:extLst>
                    <a:ext uri="{9D8B030D-6E8A-4147-A177-3AD203B41FA5}">
                      <a16:colId xmlns:a16="http://schemas.microsoft.com/office/drawing/2014/main" val="20002"/>
                    </a:ext>
                  </a:extLst>
                </a:gridCol>
              </a:tblGrid>
              <a:tr h="471974">
                <a:tc gridSpan="3">
                  <a:txBody>
                    <a:bodyPr/>
                    <a:lstStyle/>
                    <a:p>
                      <a:pPr algn="ctr"/>
                      <a:r>
                        <a:rPr lang="en-GB" sz="2200" baseline="0" dirty="0"/>
                        <a:t>Puberty and Human Reproduction</a:t>
                      </a:r>
                      <a:r>
                        <a:rPr lang="en-GB" sz="2200" dirty="0"/>
                        <a:t> in Jigsaw 3-11 Changing Me Puzzle</a:t>
                      </a:r>
                      <a:endParaRPr lang="en-GB" sz="2200" b="1" dirty="0"/>
                    </a:p>
                  </a:txBody>
                  <a:tcPr marL="85417" marR="85417" marT="42708" marB="4270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31413">
                <a:tc>
                  <a:txBody>
                    <a:bodyPr/>
                    <a:lstStyle/>
                    <a:p>
                      <a:pPr algn="l"/>
                      <a:r>
                        <a:rPr lang="en-GB" sz="1500" dirty="0"/>
                        <a:t>FS</a:t>
                      </a:r>
                      <a:endParaRPr lang="en-GB" sz="1500" b="1" dirty="0"/>
                    </a:p>
                  </a:txBody>
                  <a:tcPr marL="74761" marR="74761" marT="37383" marB="37383"/>
                </a:tc>
                <a:tc>
                  <a:txBody>
                    <a:bodyPr/>
                    <a:lstStyle/>
                    <a:p>
                      <a:pPr algn="l"/>
                      <a:r>
                        <a:rPr lang="en-GB" sz="1500" dirty="0"/>
                        <a:t>Growing Up</a:t>
                      </a:r>
                      <a:endParaRPr lang="en-GB" sz="1500" b="1" dirty="0"/>
                    </a:p>
                  </a:txBody>
                  <a:tcPr marL="74761" marR="74761" marT="37383" marB="37383"/>
                </a:tc>
                <a:tc>
                  <a:txBody>
                    <a:bodyPr/>
                    <a:lstStyle/>
                    <a:p>
                      <a:pPr algn="l">
                        <a:spcAft>
                          <a:spcPts val="600"/>
                        </a:spcAft>
                      </a:pPr>
                      <a:r>
                        <a:rPr lang="en-GB" sz="1500" dirty="0"/>
                        <a:t>How we have changed since we were babies</a:t>
                      </a:r>
                    </a:p>
                  </a:txBody>
                  <a:tcPr marL="74761" marR="74761" marT="37383" marB="37383"/>
                </a:tc>
                <a:extLst>
                  <a:ext uri="{0D108BD9-81ED-4DB2-BD59-A6C34878D82A}">
                    <a16:rowId xmlns:a16="http://schemas.microsoft.com/office/drawing/2014/main" val="10001"/>
                  </a:ext>
                </a:extLst>
              </a:tr>
              <a:tr h="842913">
                <a:tc>
                  <a:txBody>
                    <a:bodyPr/>
                    <a:lstStyle/>
                    <a:p>
                      <a:pPr algn="l"/>
                      <a:r>
                        <a:rPr lang="en-GB" sz="1500" dirty="0"/>
                        <a:t>Y1</a:t>
                      </a:r>
                      <a:endParaRPr lang="en-GB" sz="1500" b="1" dirty="0"/>
                    </a:p>
                  </a:txBody>
                  <a:tcPr marL="74761" marR="74761" marT="37383" marB="37383"/>
                </a:tc>
                <a:tc>
                  <a:txBody>
                    <a:bodyPr/>
                    <a:lstStyle/>
                    <a:p>
                      <a:pPr algn="l"/>
                      <a:r>
                        <a:rPr lang="en-GB" sz="1500" dirty="0"/>
                        <a:t>My changing body</a:t>
                      </a:r>
                      <a:endParaRPr lang="en-GB" sz="1500" b="1" dirty="0"/>
                    </a:p>
                  </a:txBody>
                  <a:tcPr marL="74761" marR="74761" marT="37383" marB="37383"/>
                </a:tc>
                <a:tc>
                  <a:txBody>
                    <a:bodyPr/>
                    <a:lstStyle/>
                    <a:p>
                      <a:pPr algn="l"/>
                      <a:r>
                        <a:rPr lang="en-GB" sz="1500" dirty="0"/>
                        <a:t>Understanding that growing and changing is natural and happens to everybody at different rates</a:t>
                      </a:r>
                    </a:p>
                  </a:txBody>
                  <a:tcPr marL="74761" marR="74761" marT="37383" marB="37383"/>
                </a:tc>
                <a:extLst>
                  <a:ext uri="{0D108BD9-81ED-4DB2-BD59-A6C34878D82A}">
                    <a16:rowId xmlns:a16="http://schemas.microsoft.com/office/drawing/2014/main" val="10002"/>
                  </a:ext>
                </a:extLst>
              </a:tr>
              <a:tr h="591269">
                <a:tc>
                  <a:txBody>
                    <a:bodyPr/>
                    <a:lstStyle/>
                    <a:p>
                      <a:pPr algn="l"/>
                      <a:endParaRPr lang="en-GB" sz="1500" b="1" dirty="0"/>
                    </a:p>
                  </a:txBody>
                  <a:tcPr marL="74761" marR="74761" marT="37383" marB="37383"/>
                </a:tc>
                <a:tc>
                  <a:txBody>
                    <a:bodyPr/>
                    <a:lstStyle/>
                    <a:p>
                      <a:pPr algn="l"/>
                      <a:r>
                        <a:rPr lang="en-GB" sz="1500" dirty="0"/>
                        <a:t>Boys’ and girls’ bodies</a:t>
                      </a:r>
                      <a:endParaRPr lang="en-GB" sz="1500" b="1" dirty="0"/>
                    </a:p>
                  </a:txBody>
                  <a:tcPr marL="74761" marR="74761" marT="37383" marB="37383"/>
                </a:tc>
                <a:tc>
                  <a:txBody>
                    <a:bodyPr/>
                    <a:lstStyle/>
                    <a:p>
                      <a:pPr algn="l"/>
                      <a:r>
                        <a:rPr lang="en-GB" sz="1500" dirty="0"/>
                        <a:t>Appreciating the parts of the body that make us different and using the correct names for them</a:t>
                      </a:r>
                    </a:p>
                  </a:txBody>
                  <a:tcPr marL="74761" marR="74761" marT="37383" marB="37383"/>
                </a:tc>
                <a:extLst>
                  <a:ext uri="{0D108BD9-81ED-4DB2-BD59-A6C34878D82A}">
                    <a16:rowId xmlns:a16="http://schemas.microsoft.com/office/drawing/2014/main" val="10003"/>
                  </a:ext>
                </a:extLst>
              </a:tr>
              <a:tr h="591269">
                <a:tc>
                  <a:txBody>
                    <a:bodyPr/>
                    <a:lstStyle/>
                    <a:p>
                      <a:pPr algn="l"/>
                      <a:r>
                        <a:rPr lang="en-GB" sz="1500" dirty="0"/>
                        <a:t>Y2</a:t>
                      </a:r>
                      <a:endParaRPr lang="en-GB" sz="1500" b="1" dirty="0"/>
                    </a:p>
                  </a:txBody>
                  <a:tcPr marL="74761" marR="74761" marT="37383" marB="37383"/>
                </a:tc>
                <a:tc>
                  <a:txBody>
                    <a:bodyPr/>
                    <a:lstStyle/>
                    <a:p>
                      <a:pPr algn="l"/>
                      <a:r>
                        <a:rPr lang="en-GB" sz="1500" dirty="0"/>
                        <a:t>The changing me</a:t>
                      </a:r>
                      <a:endParaRPr lang="en-GB" sz="1500" b="1" dirty="0"/>
                    </a:p>
                  </a:txBody>
                  <a:tcPr marL="74761" marR="74761" marT="37383" marB="37383"/>
                </a:tc>
                <a:tc>
                  <a:txBody>
                    <a:bodyPr/>
                    <a:lstStyle/>
                    <a:p>
                      <a:pPr algn="l"/>
                      <a:r>
                        <a:rPr lang="en-GB" sz="1500" dirty="0"/>
                        <a:t>Where am I on the journey from young to old, and what changes can I be proud of?</a:t>
                      </a:r>
                    </a:p>
                  </a:txBody>
                  <a:tcPr marL="74761" marR="74761" marT="37383" marB="37383"/>
                </a:tc>
                <a:extLst>
                  <a:ext uri="{0D108BD9-81ED-4DB2-BD59-A6C34878D82A}">
                    <a16:rowId xmlns:a16="http://schemas.microsoft.com/office/drawing/2014/main" val="10004"/>
                  </a:ext>
                </a:extLst>
              </a:tr>
              <a:tr h="591269">
                <a:tc>
                  <a:txBody>
                    <a:bodyPr/>
                    <a:lstStyle/>
                    <a:p>
                      <a:pPr algn="l"/>
                      <a:endParaRPr lang="en-GB" sz="1500" b="1"/>
                    </a:p>
                  </a:txBody>
                  <a:tcPr marL="74761" marR="74761" marT="37383" marB="37383"/>
                </a:tc>
                <a:tc>
                  <a:txBody>
                    <a:bodyPr/>
                    <a:lstStyle/>
                    <a:p>
                      <a:pPr algn="l"/>
                      <a:r>
                        <a:rPr lang="en-GB" sz="1500" dirty="0"/>
                        <a:t>Boys and girls</a:t>
                      </a:r>
                      <a:endParaRPr lang="en-GB" sz="1500" b="1" dirty="0"/>
                    </a:p>
                  </a:txBody>
                  <a:tcPr marL="74761" marR="74761" marT="37383" marB="37383"/>
                </a:tc>
                <a:tc>
                  <a:txBody>
                    <a:bodyPr/>
                    <a:lstStyle/>
                    <a:p>
                      <a:pPr algn="l"/>
                      <a:r>
                        <a:rPr lang="en-GB" sz="1500" dirty="0"/>
                        <a:t>Differences between boys and girls – how do we feel about them? Which parts of me are private?</a:t>
                      </a:r>
                    </a:p>
                  </a:txBody>
                  <a:tcPr marL="74761" marR="74761" marT="37383" marB="37383"/>
                </a:tc>
                <a:extLst>
                  <a:ext uri="{0D108BD9-81ED-4DB2-BD59-A6C34878D82A}">
                    <a16:rowId xmlns:a16="http://schemas.microsoft.com/office/drawing/2014/main" val="10005"/>
                  </a:ext>
                </a:extLst>
              </a:tr>
              <a:tr h="842913">
                <a:tc>
                  <a:txBody>
                    <a:bodyPr/>
                    <a:lstStyle/>
                    <a:p>
                      <a:pPr algn="l"/>
                      <a:r>
                        <a:rPr lang="en-GB" sz="1500" dirty="0"/>
                        <a:t>Y3</a:t>
                      </a:r>
                      <a:endParaRPr lang="en-GB" sz="1500" b="1" dirty="0"/>
                    </a:p>
                  </a:txBody>
                  <a:tcPr marL="74761" marR="74761" marT="37383" marB="37383"/>
                </a:tc>
                <a:tc>
                  <a:txBody>
                    <a:bodyPr/>
                    <a:lstStyle/>
                    <a:p>
                      <a:pPr algn="l"/>
                      <a:r>
                        <a:rPr lang="en-GB" sz="1500" dirty="0"/>
                        <a:t>Outside body changes</a:t>
                      </a:r>
                      <a:endParaRPr lang="en-GB" sz="1500" b="1" dirty="0"/>
                    </a:p>
                  </a:txBody>
                  <a:tcPr marL="74761" marR="74761" marT="37383" marB="37383"/>
                </a:tc>
                <a:tc>
                  <a:txBody>
                    <a:bodyPr/>
                    <a:lstStyle/>
                    <a:p>
                      <a:pPr algn="l"/>
                      <a:r>
                        <a:rPr lang="en-GB" sz="1500" dirty="0"/>
                        <a:t>How our bodies need to change so they can make babies when we grow up – outside changes and how we feel about them</a:t>
                      </a:r>
                    </a:p>
                  </a:txBody>
                  <a:tcPr marL="74761" marR="74761" marT="37383" marB="37383"/>
                </a:tc>
                <a:extLst>
                  <a:ext uri="{0D108BD9-81ED-4DB2-BD59-A6C34878D82A}">
                    <a16:rowId xmlns:a16="http://schemas.microsoft.com/office/drawing/2014/main" val="10006"/>
                  </a:ext>
                </a:extLst>
              </a:tr>
              <a:tr h="842913">
                <a:tc>
                  <a:txBody>
                    <a:bodyPr/>
                    <a:lstStyle/>
                    <a:p>
                      <a:pPr algn="l"/>
                      <a:endParaRPr lang="en-GB" sz="1500" b="1" dirty="0"/>
                    </a:p>
                  </a:txBody>
                  <a:tcPr marL="74761" marR="74761" marT="37383" marB="37383"/>
                </a:tc>
                <a:tc>
                  <a:txBody>
                    <a:bodyPr/>
                    <a:lstStyle/>
                    <a:p>
                      <a:pPr algn="l"/>
                      <a:r>
                        <a:rPr lang="en-GB" sz="1500" dirty="0"/>
                        <a:t>Inside body changes</a:t>
                      </a:r>
                      <a:endParaRPr lang="en-GB" sz="1500" b="1" dirty="0"/>
                    </a:p>
                  </a:txBody>
                  <a:tcPr marL="74761" marR="74761" marT="37383" marB="37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How our bodies need to change so they can make babies when we grow up – inside changes and how we feel about them </a:t>
                      </a:r>
                      <a:r>
                        <a:rPr lang="en-GB" sz="900" dirty="0"/>
                        <a:t>(animations used</a:t>
                      </a:r>
                      <a:r>
                        <a:rPr lang="en-GB" sz="900" baseline="0" dirty="0"/>
                        <a:t> – shorter version Female and Male Reproductive Systems) </a:t>
                      </a:r>
                      <a:endParaRPr lang="en-GB" sz="900" dirty="0"/>
                    </a:p>
                  </a:txBody>
                  <a:tcPr marL="74761" marR="74761" marT="37383" marB="3738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383418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449034298"/>
              </p:ext>
            </p:extLst>
          </p:nvPr>
        </p:nvGraphicFramePr>
        <p:xfrm>
          <a:off x="1355271" y="877125"/>
          <a:ext cx="9414931" cy="5587561"/>
        </p:xfrm>
        <a:graphic>
          <a:graphicData uri="http://schemas.openxmlformats.org/drawingml/2006/table">
            <a:tbl>
              <a:tblPr firstRow="1" bandRow="1">
                <a:tableStyleId>{93296810-A885-4BE3-A3E7-6D5BEEA58F35}</a:tableStyleId>
              </a:tblPr>
              <a:tblGrid>
                <a:gridCol w="823795">
                  <a:extLst>
                    <a:ext uri="{9D8B030D-6E8A-4147-A177-3AD203B41FA5}">
                      <a16:colId xmlns:a16="http://schemas.microsoft.com/office/drawing/2014/main" val="20000"/>
                    </a:ext>
                  </a:extLst>
                </a:gridCol>
                <a:gridCol w="2965662">
                  <a:extLst>
                    <a:ext uri="{9D8B030D-6E8A-4147-A177-3AD203B41FA5}">
                      <a16:colId xmlns:a16="http://schemas.microsoft.com/office/drawing/2014/main" val="20001"/>
                    </a:ext>
                  </a:extLst>
                </a:gridCol>
                <a:gridCol w="5625474">
                  <a:extLst>
                    <a:ext uri="{9D8B030D-6E8A-4147-A177-3AD203B41FA5}">
                      <a16:colId xmlns:a16="http://schemas.microsoft.com/office/drawing/2014/main" val="20002"/>
                    </a:ext>
                  </a:extLst>
                </a:gridCol>
              </a:tblGrid>
              <a:tr h="517021">
                <a:tc gridSpan="3">
                  <a:txBody>
                    <a:bodyPr/>
                    <a:lstStyle/>
                    <a:p>
                      <a:pPr algn="ctr"/>
                      <a:r>
                        <a:rPr lang="en-GB" sz="2400" dirty="0"/>
                        <a:t>Puberty and Human Reproduction in Jigsaw 3-11 Changing Me Puzzle </a:t>
                      </a:r>
                      <a:endParaRPr lang="en-GB" sz="2400" b="1" dirty="0"/>
                    </a:p>
                  </a:txBody>
                  <a:tcPr marL="83425" marR="83425" marT="41712" marB="41712"/>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1398">
                <a:tc>
                  <a:txBody>
                    <a:bodyPr/>
                    <a:lstStyle/>
                    <a:p>
                      <a:pPr algn="ctr"/>
                      <a:r>
                        <a:rPr lang="en-GB" sz="1600" dirty="0"/>
                        <a:t>Y4</a:t>
                      </a:r>
                      <a:endParaRPr lang="en-GB" sz="1600" b="1" dirty="0"/>
                    </a:p>
                  </a:txBody>
                  <a:tcPr marL="76620" marR="76620" marT="38312" marB="38312"/>
                </a:tc>
                <a:tc>
                  <a:txBody>
                    <a:bodyPr/>
                    <a:lstStyle/>
                    <a:p>
                      <a:pPr algn="ctr"/>
                      <a:r>
                        <a:rPr lang="en-GB" sz="1600" dirty="0">
                          <a:highlight>
                            <a:srgbClr val="FFFF00"/>
                          </a:highlight>
                        </a:rPr>
                        <a:t>Having a baby</a:t>
                      </a:r>
                      <a:endParaRPr lang="en-GB" sz="1600" b="1" dirty="0">
                        <a:highlight>
                          <a:srgbClr val="FFFF00"/>
                        </a:highlight>
                      </a:endParaRPr>
                    </a:p>
                  </a:txBody>
                  <a:tcPr marL="76620" marR="76620" marT="38312" marB="38312"/>
                </a:tc>
                <a:tc>
                  <a:txBody>
                    <a:bodyPr/>
                    <a:lstStyle/>
                    <a:p>
                      <a:r>
                        <a:rPr lang="en-GB" sz="1600" dirty="0"/>
                        <a:t>The choice to have a baby, the parts of men and women that make babies and – </a:t>
                      </a:r>
                      <a:r>
                        <a:rPr lang="en-GB" sz="1600" dirty="0">
                          <a:highlight>
                            <a:srgbClr val="FFFF00"/>
                          </a:highlight>
                        </a:rPr>
                        <a:t>in simple terms – </a:t>
                      </a:r>
                      <a:r>
                        <a:rPr lang="en-GB" sz="1600" dirty="0">
                          <a:solidFill>
                            <a:schemeClr val="tx1"/>
                          </a:solidFill>
                          <a:highlight>
                            <a:srgbClr val="FFFF00"/>
                          </a:highlight>
                        </a:rPr>
                        <a:t>how this happens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Reproductive System)</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1"/>
                  </a:ext>
                </a:extLst>
              </a:tr>
              <a:tr h="549365">
                <a:tc>
                  <a:txBody>
                    <a:bodyPr/>
                    <a:lstStyle/>
                    <a:p>
                      <a:pPr algn="ctr"/>
                      <a:endParaRPr lang="en-GB" sz="1600" b="1" dirty="0"/>
                    </a:p>
                  </a:txBody>
                  <a:tcPr marL="76620" marR="76620" marT="38312" marB="38312"/>
                </a:tc>
                <a:tc>
                  <a:txBody>
                    <a:bodyPr/>
                    <a:lstStyle/>
                    <a:p>
                      <a:pPr algn="ctr"/>
                      <a:r>
                        <a:rPr lang="en-GB" sz="1600" dirty="0"/>
                        <a:t>Girls and 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How a girl’s body changes so that she can have a baby when she’s an adult – including menstruation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2"/>
                  </a:ext>
                </a:extLst>
              </a:tr>
              <a:tr h="549365">
                <a:tc>
                  <a:txBody>
                    <a:bodyPr/>
                    <a:lstStyle/>
                    <a:p>
                      <a:pPr algn="ctr"/>
                      <a:r>
                        <a:rPr lang="en-GB" sz="1600" dirty="0"/>
                        <a:t>Y5</a:t>
                      </a:r>
                      <a:endParaRPr lang="en-GB" sz="1600" b="1" dirty="0"/>
                    </a:p>
                  </a:txBody>
                  <a:tcPr marL="76620" marR="76620" marT="38312" marB="38312"/>
                </a:tc>
                <a:tc>
                  <a:txBody>
                    <a:bodyPr/>
                    <a:lstStyle/>
                    <a:p>
                      <a:pPr algn="ctr"/>
                      <a:r>
                        <a:rPr lang="en-GB" sz="1600" dirty="0"/>
                        <a:t>Puberty for girls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Physical changes and feelings</a:t>
                      </a:r>
                      <a:r>
                        <a:rPr lang="en-GB" sz="1600" baseline="0" dirty="0"/>
                        <a:t> about them – importance of looking after yourself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3"/>
                  </a:ext>
                </a:extLst>
              </a:tr>
              <a:tr h="549365">
                <a:tc>
                  <a:txBody>
                    <a:bodyPr/>
                    <a:lstStyle/>
                    <a:p>
                      <a:pPr algn="ctr"/>
                      <a:endParaRPr lang="en-GB" sz="1600" b="1"/>
                    </a:p>
                  </a:txBody>
                  <a:tcPr marL="76620" marR="76620" marT="38312" marB="38312"/>
                </a:tc>
                <a:tc>
                  <a:txBody>
                    <a:bodyPr/>
                    <a:lstStyle/>
                    <a:p>
                      <a:pPr algn="ctr"/>
                      <a:r>
                        <a:rPr lang="en-GB" sz="1600" dirty="0"/>
                        <a:t>Puberty for boys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Developing understanding of changes for both sexes – reassurance and exploring feelings </a:t>
                      </a:r>
                      <a:r>
                        <a:rPr lang="en-GB" sz="1000" dirty="0"/>
                        <a:t>(animations</a:t>
                      </a:r>
                      <a:r>
                        <a:rPr lang="en-GB" sz="1000" baseline="0" dirty="0"/>
                        <a:t> used – the Male Reproductive System)</a:t>
                      </a:r>
                      <a:endParaRPr lang="en-GB" sz="1600" dirty="0"/>
                    </a:p>
                  </a:txBody>
                  <a:tcPr marL="76620" marR="76620" marT="38312" marB="38312"/>
                </a:tc>
                <a:extLst>
                  <a:ext uri="{0D108BD9-81ED-4DB2-BD59-A6C34878D82A}">
                    <a16:rowId xmlns:a16="http://schemas.microsoft.com/office/drawing/2014/main" val="10004"/>
                  </a:ext>
                </a:extLst>
              </a:tr>
              <a:tr h="781398">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Understanding the place of sexual intercourse in a relationship</a:t>
                      </a:r>
                      <a:r>
                        <a:rPr lang="en-GB" sz="1600" baseline="0" dirty="0">
                          <a:solidFill>
                            <a:schemeClr val="tx1"/>
                          </a:solidFill>
                          <a:highlight>
                            <a:srgbClr val="FFFF00"/>
                          </a:highlight>
                        </a:rPr>
                        <a:t> and how it can lead to conception and the wonder of a new life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5"/>
                  </a:ext>
                </a:extLst>
              </a:tr>
              <a:tr h="549365">
                <a:tc>
                  <a:txBody>
                    <a:bodyPr/>
                    <a:lstStyle/>
                    <a:p>
                      <a:pPr algn="ctr"/>
                      <a:r>
                        <a:rPr lang="en-GB" sz="1600" dirty="0"/>
                        <a:t>Y6</a:t>
                      </a:r>
                      <a:endParaRPr lang="en-GB" sz="1600" b="1" dirty="0"/>
                    </a:p>
                  </a:txBody>
                  <a:tcPr marL="76620" marR="76620" marT="38312" marB="38312"/>
                </a:tc>
                <a:tc>
                  <a:txBody>
                    <a:bodyPr/>
                    <a:lstStyle/>
                    <a:p>
                      <a:pPr algn="ctr"/>
                      <a:r>
                        <a:rPr lang="en-GB" sz="1600" dirty="0"/>
                        <a:t>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Consolidating understanding of physical and emotional changes and how they affect us </a:t>
                      </a:r>
                      <a:r>
                        <a:rPr lang="en-GB" sz="1000" dirty="0"/>
                        <a:t>(animations</a:t>
                      </a:r>
                      <a:r>
                        <a:rPr lang="en-GB" sz="1000" baseline="0" dirty="0"/>
                        <a:t> used – the Female and Male Reproductive Systems)</a:t>
                      </a:r>
                      <a:endParaRPr lang="en-GB" sz="1000" dirty="0"/>
                    </a:p>
                  </a:txBody>
                  <a:tcPr marL="76620" marR="76620" marT="38312" marB="38312"/>
                </a:tc>
                <a:extLst>
                  <a:ext uri="{0D108BD9-81ED-4DB2-BD59-A6C34878D82A}">
                    <a16:rowId xmlns:a16="http://schemas.microsoft.com/office/drawing/2014/main" val="10006"/>
                  </a:ext>
                </a:extLst>
              </a:tr>
              <a:tr h="465940">
                <a:tc>
                  <a:txBody>
                    <a:bodyPr/>
                    <a:lstStyle/>
                    <a:p>
                      <a:pPr algn="ctr"/>
                      <a:endParaRPr lang="en-GB" sz="1600" b="1" dirty="0"/>
                    </a:p>
                  </a:txBody>
                  <a:tcPr marL="76620" marR="76620" marT="38312" marB="38312"/>
                </a:tc>
                <a:tc>
                  <a:txBody>
                    <a:bodyPr/>
                    <a:lstStyle/>
                    <a:p>
                      <a:pPr algn="ctr"/>
                      <a:r>
                        <a:rPr lang="en-GB" sz="1600" dirty="0"/>
                        <a:t>Girl talk / boy talk</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chance to ask questions and reflect (single sex) </a:t>
                      </a:r>
                      <a:r>
                        <a:rPr lang="en-GB" sz="1000" dirty="0"/>
                        <a:t>(animations</a:t>
                      </a:r>
                      <a:r>
                        <a:rPr lang="en-GB" sz="1000" baseline="0" dirty="0"/>
                        <a:t> used – the Female and Male Reproductive Systems)</a:t>
                      </a:r>
                      <a:endParaRPr lang="en-GB" sz="1600" dirty="0"/>
                    </a:p>
                  </a:txBody>
                  <a:tcPr marL="76620" marR="76620" marT="38312" marB="38312"/>
                </a:tc>
                <a:extLst>
                  <a:ext uri="{0D108BD9-81ED-4DB2-BD59-A6C34878D82A}">
                    <a16:rowId xmlns:a16="http://schemas.microsoft.com/office/drawing/2014/main" val="10007"/>
                  </a:ext>
                </a:extLst>
              </a:tr>
              <a:tr h="465940">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 to birth</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The story of pregnancy and birth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6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9278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93" y="622819"/>
            <a:ext cx="10515600" cy="873472"/>
          </a:xfrm>
        </p:spPr>
        <p:txBody>
          <a:bodyPr>
            <a:normAutofit/>
          </a:bodyPr>
          <a:lstStyle/>
          <a:p>
            <a:r>
              <a:rPr lang="en-GB" dirty="0"/>
              <a:t>Piece  1 – Unique me</a:t>
            </a:r>
          </a:p>
        </p:txBody>
      </p:sp>
      <p:sp>
        <p:nvSpPr>
          <p:cNvPr id="3" name="Content Placeholder 2"/>
          <p:cNvSpPr>
            <a:spLocks noGrp="1"/>
          </p:cNvSpPr>
          <p:nvPr>
            <p:ph idx="1"/>
          </p:nvPr>
        </p:nvSpPr>
        <p:spPr>
          <a:xfrm>
            <a:off x="256308" y="1496291"/>
            <a:ext cx="11630892" cy="4738890"/>
          </a:xfrm>
        </p:spPr>
        <p:txBody>
          <a:bodyPr>
            <a:normAutofit/>
          </a:bodyPr>
          <a:lstStyle/>
          <a:p>
            <a:pPr marL="0" indent="0">
              <a:buNone/>
            </a:pPr>
            <a:r>
              <a:rPr lang="en-GB" dirty="0"/>
              <a:t>Outcomes:</a:t>
            </a:r>
          </a:p>
          <a:p>
            <a:pPr>
              <a:buFont typeface="Wingdings" panose="05000000000000000000" pitchFamily="2" charset="2"/>
              <a:buChar char="Ø"/>
            </a:pPr>
            <a:r>
              <a:rPr lang="en-GB" dirty="0"/>
              <a:t>I understand that some of my personal characteristics have come from my birth parents and that this happens because I am made from the joining of their egg and sperm.</a:t>
            </a:r>
          </a:p>
          <a:p>
            <a:pPr marL="0" indent="0">
              <a:buNone/>
            </a:pPr>
            <a:r>
              <a:rPr lang="en-GB" dirty="0"/>
              <a:t>Learning:</a:t>
            </a:r>
          </a:p>
          <a:p>
            <a:r>
              <a:rPr lang="en-GB" dirty="0"/>
              <a:t>Understand that having a baby is a personal choice and express how I feel about having children when I am an adult. </a:t>
            </a:r>
          </a:p>
        </p:txBody>
      </p:sp>
    </p:spTree>
    <p:extLst>
      <p:ext uri="{BB962C8B-B14F-4D97-AF65-F5344CB8AC3E}">
        <p14:creationId xmlns:p14="http://schemas.microsoft.com/office/powerpoint/2010/main" val="2972527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19209</TotalTime>
  <Words>2285</Words>
  <Application>Microsoft Office PowerPoint</Application>
  <PresentationFormat>Widescreen</PresentationFormat>
  <Paragraphs>188</Paragraphs>
  <Slides>35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  Consultation and Parental Engagement  for RHSE (Relationships, Sex AND Health Education)  How do we meet the statutory guidance in and make it meaningful for our school community?</vt:lpstr>
      <vt:lpstr>PowerPoint Presentation</vt:lpstr>
      <vt:lpstr>PowerPoint Presentation</vt:lpstr>
      <vt:lpstr>PowerPoint Presentation</vt:lpstr>
      <vt:lpstr>Where you can find our policy and additional information</vt:lpstr>
      <vt:lpstr>What will my child be taught about puberty and human reproduction? Progression from Early Years to Year 6. </vt:lpstr>
      <vt:lpstr>PowerPoint Presentation</vt:lpstr>
      <vt:lpstr>PowerPoint Presentation</vt:lpstr>
      <vt:lpstr>Piece  1 – Unique me</vt:lpstr>
      <vt:lpstr>Piece 1 – Unique me</vt:lpstr>
      <vt:lpstr>PowerPoint Presentation</vt:lpstr>
      <vt:lpstr>Piece 2 – Having a baby</vt:lpstr>
      <vt:lpstr>PowerPoint Presentation</vt:lpstr>
      <vt:lpstr>PowerPoint Presentation</vt:lpstr>
      <vt:lpstr>Piece 3 – Girls and puberty </vt:lpstr>
      <vt:lpstr>PowerPoint Presentation</vt:lpstr>
      <vt:lpstr>                                              Piece 3 -  Girls and puberty  </vt:lpstr>
      <vt:lpstr>Piece 4 – Circles of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Piece 5 – Accepting change  </vt:lpstr>
      <vt:lpstr>PowerPoint Presentation</vt:lpstr>
      <vt:lpstr>PowerPoint Presentation</vt:lpstr>
      <vt:lpstr>PowerPoint Presentation</vt:lpstr>
      <vt:lpstr>Piece 6 – Looking ahead</vt:lpstr>
      <vt:lpstr>Piece 6 – Looking ahead</vt:lpstr>
      <vt:lpstr>Can parents withdraw their children from RSE?  From September 2020…  (Government guidance 2019 page 17)  </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Ms P McNamee</cp:lastModifiedBy>
  <cp:revision>575</cp:revision>
  <cp:lastPrinted>2021-04-22T17:29:09Z</cp:lastPrinted>
  <dcterms:created xsi:type="dcterms:W3CDTF">2018-07-27T09:10:12Z</dcterms:created>
  <dcterms:modified xsi:type="dcterms:W3CDTF">2024-06-03T12:08:53Z</dcterms:modified>
</cp:coreProperties>
</file>