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807" r:id="rId3"/>
    <p:sldId id="1153" r:id="rId4"/>
    <p:sldId id="1123" r:id="rId5"/>
    <p:sldId id="1158" r:id="rId6"/>
    <p:sldId id="1159" r:id="rId7"/>
    <p:sldId id="1162" r:id="rId8"/>
    <p:sldId id="1163" r:id="rId9"/>
    <p:sldId id="1183" r:id="rId10"/>
    <p:sldId id="1187" r:id="rId11"/>
    <p:sldId id="1165" r:id="rId12"/>
    <p:sldId id="1168" r:id="rId13"/>
    <p:sldId id="1169" r:id="rId14"/>
    <p:sldId id="1166" r:id="rId15"/>
    <p:sldId id="1167" r:id="rId16"/>
    <p:sldId id="1170" r:id="rId17"/>
    <p:sldId id="1171" r:id="rId18"/>
    <p:sldId id="1172" r:id="rId19"/>
    <p:sldId id="1173" r:id="rId20"/>
    <p:sldId id="1184" r:id="rId21"/>
    <p:sldId id="1175" r:id="rId22"/>
    <p:sldId id="1177" r:id="rId23"/>
    <p:sldId id="1178" r:id="rId24"/>
    <p:sldId id="1185" r:id="rId25"/>
    <p:sldId id="1179" r:id="rId26"/>
    <p:sldId id="1186" r:id="rId27"/>
    <p:sldId id="1161" r:id="rId28"/>
    <p:sldId id="1164" r:id="rId29"/>
    <p:sldId id="816" r:id="rId30"/>
  </p:sldIdLst>
  <p:sldSz cx="12192000" cy="6858000"/>
  <p:notesSz cx="6888163"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13A0"/>
    <a:srgbClr val="FF4A01"/>
    <a:srgbClr val="DE6715"/>
    <a:srgbClr val="D56788"/>
    <a:srgbClr val="992186"/>
    <a:srgbClr val="B91A70"/>
    <a:srgbClr val="536076"/>
    <a:srgbClr val="47808B"/>
    <a:srgbClr val="C3C727"/>
    <a:srgbClr val="187B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4986A5-96C7-4E30-AB1C-03AA744D31B9}" v="23" dt="2021-04-23T11:21:44.657"/>
  </p1510:revLst>
</p1510:revInfo>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72518" autoAdjust="0"/>
  </p:normalViewPr>
  <p:slideViewPr>
    <p:cSldViewPr snapToGrid="0" snapToObjects="1">
      <p:cViewPr varScale="1">
        <p:scale>
          <a:sx n="80" d="100"/>
          <a:sy n="80" d="100"/>
        </p:scale>
        <p:origin x="1620" y="9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Brough" userId="288ef9c3c669cfc9" providerId="LiveId" clId="{6A4986A5-96C7-4E30-AB1C-03AA744D31B9}"/>
    <pc:docChg chg="undo custSel modSld">
      <pc:chgData name="Sarah Brough" userId="288ef9c3c669cfc9" providerId="LiveId" clId="{6A4986A5-96C7-4E30-AB1C-03AA744D31B9}" dt="2021-04-23T11:22:21.971" v="146" actId="1076"/>
      <pc:docMkLst>
        <pc:docMk/>
      </pc:docMkLst>
      <pc:sldChg chg="modSp mod">
        <pc:chgData name="Sarah Brough" userId="288ef9c3c669cfc9" providerId="LiveId" clId="{6A4986A5-96C7-4E30-AB1C-03AA744D31B9}" dt="2021-04-23T11:17:55.138" v="139" actId="20577"/>
        <pc:sldMkLst>
          <pc:docMk/>
          <pc:sldMk cId="1355970062" sldId="841"/>
        </pc:sldMkLst>
        <pc:spChg chg="mod">
          <ac:chgData name="Sarah Brough" userId="288ef9c3c669cfc9" providerId="LiveId" clId="{6A4986A5-96C7-4E30-AB1C-03AA744D31B9}" dt="2021-04-23T11:17:55.138" v="139" actId="20577"/>
          <ac:spMkLst>
            <pc:docMk/>
            <pc:sldMk cId="1355970062" sldId="841"/>
            <ac:spMk id="6" creationId="{39F7D72D-F560-4B71-9D32-F965F9131BA2}"/>
          </ac:spMkLst>
        </pc:spChg>
      </pc:sldChg>
      <pc:sldChg chg="modAnim">
        <pc:chgData name="Sarah Brough" userId="288ef9c3c669cfc9" providerId="LiveId" clId="{6A4986A5-96C7-4E30-AB1C-03AA744D31B9}" dt="2021-04-23T11:15:11.291" v="43"/>
        <pc:sldMkLst>
          <pc:docMk/>
          <pc:sldMk cId="3416307333" sldId="1123"/>
        </pc:sldMkLst>
      </pc:sldChg>
      <pc:sldChg chg="modSp mod">
        <pc:chgData name="Sarah Brough" userId="288ef9c3c669cfc9" providerId="LiveId" clId="{6A4986A5-96C7-4E30-AB1C-03AA744D31B9}" dt="2021-04-23T11:22:21.971" v="146" actId="1076"/>
        <pc:sldMkLst>
          <pc:docMk/>
          <pc:sldMk cId="1618919037" sldId="1147"/>
        </pc:sldMkLst>
        <pc:spChg chg="mod">
          <ac:chgData name="Sarah Brough" userId="288ef9c3c669cfc9" providerId="LiveId" clId="{6A4986A5-96C7-4E30-AB1C-03AA744D31B9}" dt="2021-04-23T11:22:21.971" v="146" actId="1076"/>
          <ac:spMkLst>
            <pc:docMk/>
            <pc:sldMk cId="1618919037" sldId="1147"/>
            <ac:spMk id="8" creationId="{1FF4798C-8892-BD4B-A03E-C8687BEE4F48}"/>
          </ac:spMkLst>
        </pc:spChg>
      </pc:sldChg>
      <pc:sldChg chg="modSp mod">
        <pc:chgData name="Sarah Brough" userId="288ef9c3c669cfc9" providerId="LiveId" clId="{6A4986A5-96C7-4E30-AB1C-03AA744D31B9}" dt="2021-04-23T11:14:32.131" v="35"/>
        <pc:sldMkLst>
          <pc:docMk/>
          <pc:sldMk cId="2010512849" sldId="1154"/>
        </pc:sldMkLst>
        <pc:spChg chg="mod">
          <ac:chgData name="Sarah Brough" userId="288ef9c3c669cfc9" providerId="LiveId" clId="{6A4986A5-96C7-4E30-AB1C-03AA744D31B9}" dt="2021-04-23T11:14:32.131" v="35"/>
          <ac:spMkLst>
            <pc:docMk/>
            <pc:sldMk cId="2010512849" sldId="1154"/>
            <ac:spMk id="3" creationId="{DB8A845F-D52A-4ADB-9811-4A73A29DC5B0}"/>
          </ac:spMkLst>
        </pc:spChg>
      </pc:sldChg>
      <pc:sldChg chg="modSp mod modAnim">
        <pc:chgData name="Sarah Brough" userId="288ef9c3c669cfc9" providerId="LiveId" clId="{6A4986A5-96C7-4E30-AB1C-03AA744D31B9}" dt="2021-04-23T11:13:52.723" v="33"/>
        <pc:sldMkLst>
          <pc:docMk/>
          <pc:sldMk cId="1126336397" sldId="1156"/>
        </pc:sldMkLst>
        <pc:spChg chg="mod">
          <ac:chgData name="Sarah Brough" userId="288ef9c3c669cfc9" providerId="LiveId" clId="{6A4986A5-96C7-4E30-AB1C-03AA744D31B9}" dt="2021-04-23T11:13:37.083" v="32" actId="20577"/>
          <ac:spMkLst>
            <pc:docMk/>
            <pc:sldMk cId="1126336397" sldId="1156"/>
            <ac:spMk id="8" creationId="{1FF4798C-8892-BD4B-A03E-C8687BEE4F48}"/>
          </ac:spMkLst>
        </pc:spChg>
      </pc:sldChg>
      <pc:sldChg chg="modAnim">
        <pc:chgData name="Sarah Brough" userId="288ef9c3c669cfc9" providerId="LiveId" clId="{6A4986A5-96C7-4E30-AB1C-03AA744D31B9}" dt="2021-04-23T11:15:19.731" v="44"/>
        <pc:sldMkLst>
          <pc:docMk/>
          <pc:sldMk cId="128920192" sldId="1157"/>
        </pc:sldMkLst>
      </pc:sldChg>
      <pc:sldChg chg="modSp mod">
        <pc:chgData name="Sarah Brough" userId="288ef9c3c669cfc9" providerId="LiveId" clId="{6A4986A5-96C7-4E30-AB1C-03AA744D31B9}" dt="2021-04-23T11:17:15.956" v="128" actId="1076"/>
        <pc:sldMkLst>
          <pc:docMk/>
          <pc:sldMk cId="1690715497" sldId="1161"/>
        </pc:sldMkLst>
        <pc:spChg chg="mod">
          <ac:chgData name="Sarah Brough" userId="288ef9c3c669cfc9" providerId="LiveId" clId="{6A4986A5-96C7-4E30-AB1C-03AA744D31B9}" dt="2021-04-23T11:17:15.956" v="128" actId="1076"/>
          <ac:spMkLst>
            <pc:docMk/>
            <pc:sldMk cId="1690715497" sldId="1161"/>
            <ac:spMk id="4" creationId="{D9D2FDAD-B1CF-48B8-8AF0-334E24999FF9}"/>
          </ac:spMkLst>
        </pc:spChg>
      </pc:sldChg>
      <pc:sldChg chg="addSp modSp mod modAnim">
        <pc:chgData name="Sarah Brough" userId="288ef9c3c669cfc9" providerId="LiveId" clId="{6A4986A5-96C7-4E30-AB1C-03AA744D31B9}" dt="2021-04-23T11:21:44.657" v="144" actId="5793"/>
        <pc:sldMkLst>
          <pc:docMk/>
          <pc:sldMk cId="886002730" sldId="1162"/>
        </pc:sldMkLst>
        <pc:spChg chg="mod">
          <ac:chgData name="Sarah Brough" userId="288ef9c3c669cfc9" providerId="LiveId" clId="{6A4986A5-96C7-4E30-AB1C-03AA744D31B9}" dt="2021-04-23T11:16:05.025" v="53" actId="20577"/>
          <ac:spMkLst>
            <pc:docMk/>
            <pc:sldMk cId="886002730" sldId="1162"/>
            <ac:spMk id="3" creationId="{41B16C24-A068-4A18-BBF1-2166207162EF}"/>
          </ac:spMkLst>
        </pc:spChg>
        <pc:spChg chg="add mod">
          <ac:chgData name="Sarah Brough" userId="288ef9c3c669cfc9" providerId="LiveId" clId="{6A4986A5-96C7-4E30-AB1C-03AA744D31B9}" dt="2021-04-23T11:21:44.657" v="144" actId="5793"/>
          <ac:spMkLst>
            <pc:docMk/>
            <pc:sldMk cId="886002730" sldId="1162"/>
            <ac:spMk id="4" creationId="{6890EBD4-CB3B-4A8E-AE60-268043479104}"/>
          </ac:spMkLst>
        </pc:spChg>
      </pc:sldChg>
      <pc:sldChg chg="modSp mod">
        <pc:chgData name="Sarah Brough" userId="288ef9c3c669cfc9" providerId="LiveId" clId="{6A4986A5-96C7-4E30-AB1C-03AA744D31B9}" dt="2021-04-23T11:21:57.802" v="145" actId="20577"/>
        <pc:sldMkLst>
          <pc:docMk/>
          <pc:sldMk cId="1700405675" sldId="1163"/>
        </pc:sldMkLst>
        <pc:spChg chg="mod">
          <ac:chgData name="Sarah Brough" userId="288ef9c3c669cfc9" providerId="LiveId" clId="{6A4986A5-96C7-4E30-AB1C-03AA744D31B9}" dt="2021-04-23T11:21:57.802" v="145" actId="20577"/>
          <ac:spMkLst>
            <pc:docMk/>
            <pc:sldMk cId="1700405675" sldId="1163"/>
            <ac:spMk id="8" creationId="{1FF4798C-8892-BD4B-A03E-C8687BEE4F4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676"/>
          </a:xfrm>
          <a:prstGeom prst="rect">
            <a:avLst/>
          </a:prstGeom>
        </p:spPr>
        <p:txBody>
          <a:bodyPr vert="horz" lIns="96606" tIns="48303" rIns="96606" bIns="48303" rtlCol="0"/>
          <a:lstStyle>
            <a:lvl1pPr algn="l">
              <a:defRPr sz="1300"/>
            </a:lvl1pPr>
          </a:lstStyle>
          <a:p>
            <a:endParaRPr lang="en-US"/>
          </a:p>
        </p:txBody>
      </p:sp>
      <p:sp>
        <p:nvSpPr>
          <p:cNvPr id="3" name="Date Placeholder 2"/>
          <p:cNvSpPr>
            <a:spLocks noGrp="1"/>
          </p:cNvSpPr>
          <p:nvPr>
            <p:ph type="dt" idx="1"/>
          </p:nvPr>
        </p:nvSpPr>
        <p:spPr>
          <a:xfrm>
            <a:off x="3901698" y="0"/>
            <a:ext cx="2984871" cy="502676"/>
          </a:xfrm>
          <a:prstGeom prst="rect">
            <a:avLst/>
          </a:prstGeom>
        </p:spPr>
        <p:txBody>
          <a:bodyPr vert="horz" lIns="96606" tIns="48303" rIns="96606" bIns="48303" rtlCol="0"/>
          <a:lstStyle>
            <a:lvl1pPr algn="r">
              <a:defRPr sz="1300"/>
            </a:lvl1pPr>
          </a:lstStyle>
          <a:p>
            <a:fld id="{D1911FE6-9679-D241-87BB-D022DEF842AF}" type="datetimeFigureOut">
              <a:rPr lang="en-US" smtClean="0"/>
              <a:t>6/3/2024</a:t>
            </a:fld>
            <a:endParaRPr lang="en-US"/>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06" tIns="48303" rIns="96606" bIns="48303" rtlCol="0" anchor="ctr"/>
          <a:lstStyle/>
          <a:p>
            <a:endParaRPr lang="en-US"/>
          </a:p>
        </p:txBody>
      </p:sp>
      <p:sp>
        <p:nvSpPr>
          <p:cNvPr id="5" name="Notes Placeholder 4"/>
          <p:cNvSpPr>
            <a:spLocks noGrp="1"/>
          </p:cNvSpPr>
          <p:nvPr>
            <p:ph type="body" sz="quarter" idx="3"/>
          </p:nvPr>
        </p:nvSpPr>
        <p:spPr>
          <a:xfrm>
            <a:off x="688817" y="4821506"/>
            <a:ext cx="5510530" cy="3944868"/>
          </a:xfrm>
          <a:prstGeom prst="rect">
            <a:avLst/>
          </a:prstGeom>
        </p:spPr>
        <p:txBody>
          <a:bodyPr vert="horz" lIns="96606" tIns="48303" rIns="96606" bIns="4830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6039"/>
            <a:ext cx="2984871" cy="502674"/>
          </a:xfrm>
          <a:prstGeom prst="rect">
            <a:avLst/>
          </a:prstGeom>
        </p:spPr>
        <p:txBody>
          <a:bodyPr vert="horz" lIns="96606" tIns="48303" rIns="96606" bIns="48303"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6039"/>
            <a:ext cx="2984871" cy="502674"/>
          </a:xfrm>
          <a:prstGeom prst="rect">
            <a:avLst/>
          </a:prstGeom>
        </p:spPr>
        <p:txBody>
          <a:bodyPr vert="horz" lIns="96606" tIns="48303" rIns="96606" bIns="48303" rtlCol="0" anchor="b"/>
          <a:lstStyle>
            <a:lvl1pPr algn="r">
              <a:defRPr sz="1300"/>
            </a:lvl1pPr>
          </a:lstStyle>
          <a:p>
            <a:fld id="{B92609DD-6F31-9F47-86EA-C6E146B976DA}" type="slidenum">
              <a:rPr lang="en-US" smtClean="0"/>
              <a:t>‹#›</a:t>
            </a:fld>
            <a:endParaRPr lang="en-US"/>
          </a:p>
        </p:txBody>
      </p:sp>
    </p:spTree>
    <p:extLst>
      <p:ext uri="{BB962C8B-B14F-4D97-AF65-F5344CB8AC3E}">
        <p14:creationId xmlns:p14="http://schemas.microsoft.com/office/powerpoint/2010/main" val="2378559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064">
              <a:defRPr/>
            </a:pPr>
            <a:endParaRPr lang="en-US" sz="1300" dirty="0">
              <a:solidFill>
                <a:schemeClr val="bg1">
                  <a:lumMod val="85000"/>
                </a:schemeClr>
              </a:solidFill>
            </a:endParaRPr>
          </a:p>
        </p:txBody>
      </p:sp>
      <p:sp>
        <p:nvSpPr>
          <p:cNvPr id="4" name="Slide Number Placeholder 3"/>
          <p:cNvSpPr>
            <a:spLocks noGrp="1"/>
          </p:cNvSpPr>
          <p:nvPr>
            <p:ph type="sldNum" sz="quarter" idx="5"/>
          </p:nvPr>
        </p:nvSpPr>
        <p:spPr/>
        <p:txBody>
          <a:bodyPr/>
          <a:lstStyle/>
          <a:p>
            <a:fld id="{B92609DD-6F31-9F47-86EA-C6E146B976DA}" type="slidenum">
              <a:rPr lang="en-US" smtClean="0"/>
              <a:t>1</a:t>
            </a:fld>
            <a:endParaRPr lang="en-US"/>
          </a:p>
        </p:txBody>
      </p:sp>
    </p:spTree>
    <p:extLst>
      <p:ext uri="{BB962C8B-B14F-4D97-AF65-F5344CB8AC3E}">
        <p14:creationId xmlns:p14="http://schemas.microsoft.com/office/powerpoint/2010/main" val="37635313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how it will be broken down. </a:t>
            </a:r>
          </a:p>
        </p:txBody>
      </p:sp>
      <p:sp>
        <p:nvSpPr>
          <p:cNvPr id="4" name="Slide Number Placeholder 3"/>
          <p:cNvSpPr>
            <a:spLocks noGrp="1"/>
          </p:cNvSpPr>
          <p:nvPr>
            <p:ph type="sldNum" sz="quarter" idx="5"/>
          </p:nvPr>
        </p:nvSpPr>
        <p:spPr/>
        <p:txBody>
          <a:bodyPr/>
          <a:lstStyle/>
          <a:p>
            <a:fld id="{B92609DD-6F31-9F47-86EA-C6E146B976DA}" type="slidenum">
              <a:rPr lang="en-US" smtClean="0"/>
              <a:t>10</a:t>
            </a:fld>
            <a:endParaRPr lang="en-US"/>
          </a:p>
        </p:txBody>
      </p:sp>
    </p:spTree>
    <p:extLst>
      <p:ext uri="{BB962C8B-B14F-4D97-AF65-F5344CB8AC3E}">
        <p14:creationId xmlns:p14="http://schemas.microsoft.com/office/powerpoint/2010/main" val="1792157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will be the first lesson that the children will have as part of the Changing Me topic. </a:t>
            </a:r>
          </a:p>
        </p:txBody>
      </p:sp>
      <p:sp>
        <p:nvSpPr>
          <p:cNvPr id="4" name="Slide Number Placeholder 3"/>
          <p:cNvSpPr>
            <a:spLocks noGrp="1"/>
          </p:cNvSpPr>
          <p:nvPr>
            <p:ph type="sldNum" sz="quarter" idx="5"/>
          </p:nvPr>
        </p:nvSpPr>
        <p:spPr/>
        <p:txBody>
          <a:bodyPr/>
          <a:lstStyle/>
          <a:p>
            <a:fld id="{B92609DD-6F31-9F47-86EA-C6E146B976DA}" type="slidenum">
              <a:rPr lang="en-US" smtClean="0"/>
              <a:t>11</a:t>
            </a:fld>
            <a:endParaRPr lang="en-US"/>
          </a:p>
        </p:txBody>
      </p:sp>
    </p:spTree>
    <p:extLst>
      <p:ext uri="{BB962C8B-B14F-4D97-AF65-F5344CB8AC3E}">
        <p14:creationId xmlns:p14="http://schemas.microsoft.com/office/powerpoint/2010/main" val="3490130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the images that they will see and the children will be matching the infant to the adult. </a:t>
            </a:r>
          </a:p>
        </p:txBody>
      </p:sp>
      <p:sp>
        <p:nvSpPr>
          <p:cNvPr id="4" name="Slide Number Placeholder 3"/>
          <p:cNvSpPr>
            <a:spLocks noGrp="1"/>
          </p:cNvSpPr>
          <p:nvPr>
            <p:ph type="sldNum" sz="quarter" idx="5"/>
          </p:nvPr>
        </p:nvSpPr>
        <p:spPr/>
        <p:txBody>
          <a:bodyPr/>
          <a:lstStyle/>
          <a:p>
            <a:fld id="{B92609DD-6F31-9F47-86EA-C6E146B976DA}" type="slidenum">
              <a:rPr lang="en-US" smtClean="0"/>
              <a:t>12</a:t>
            </a:fld>
            <a:endParaRPr lang="en-US"/>
          </a:p>
        </p:txBody>
      </p:sp>
    </p:spTree>
    <p:extLst>
      <p:ext uri="{BB962C8B-B14F-4D97-AF65-F5344CB8AC3E}">
        <p14:creationId xmlns:p14="http://schemas.microsoft.com/office/powerpoint/2010/main" val="8699895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Lesson 2 – WE WILL NOT BE MENTIONING CONCEPTION AT THIS POINT</a:t>
            </a:r>
          </a:p>
        </p:txBody>
      </p:sp>
      <p:sp>
        <p:nvSpPr>
          <p:cNvPr id="4" name="Slide Number Placeholder 3"/>
          <p:cNvSpPr>
            <a:spLocks noGrp="1"/>
          </p:cNvSpPr>
          <p:nvPr>
            <p:ph type="sldNum" sz="quarter" idx="5"/>
          </p:nvPr>
        </p:nvSpPr>
        <p:spPr/>
        <p:txBody>
          <a:bodyPr/>
          <a:lstStyle/>
          <a:p>
            <a:fld id="{B92609DD-6F31-9F47-86EA-C6E146B976DA}" type="slidenum">
              <a:rPr lang="en-US" smtClean="0"/>
              <a:t>13</a:t>
            </a:fld>
            <a:endParaRPr lang="en-US"/>
          </a:p>
        </p:txBody>
      </p:sp>
    </p:spTree>
    <p:extLst>
      <p:ext uri="{BB962C8B-B14F-4D97-AF65-F5344CB8AC3E}">
        <p14:creationId xmlns:p14="http://schemas.microsoft.com/office/powerpoint/2010/main" val="517913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are the images that they will see and the children will be seeing how a baby develops in utero. </a:t>
            </a:r>
          </a:p>
        </p:txBody>
      </p:sp>
      <p:sp>
        <p:nvSpPr>
          <p:cNvPr id="4" name="Slide Number Placeholder 3"/>
          <p:cNvSpPr>
            <a:spLocks noGrp="1"/>
          </p:cNvSpPr>
          <p:nvPr>
            <p:ph type="sldNum" sz="quarter" idx="5"/>
          </p:nvPr>
        </p:nvSpPr>
        <p:spPr/>
        <p:txBody>
          <a:bodyPr/>
          <a:lstStyle/>
          <a:p>
            <a:fld id="{B92609DD-6F31-9F47-86EA-C6E146B976DA}" type="slidenum">
              <a:rPr lang="en-US" smtClean="0"/>
              <a:t>14</a:t>
            </a:fld>
            <a:endParaRPr lang="en-US"/>
          </a:p>
        </p:txBody>
      </p:sp>
    </p:spTree>
    <p:extLst>
      <p:ext uri="{BB962C8B-B14F-4D97-AF65-F5344CB8AC3E}">
        <p14:creationId xmlns:p14="http://schemas.microsoft.com/office/powerpoint/2010/main" val="3898590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are the images that they will see and the children will be seeing how a baby develops in utero. </a:t>
            </a:r>
          </a:p>
          <a:p>
            <a:endParaRPr lang="en-GB" dirty="0"/>
          </a:p>
        </p:txBody>
      </p:sp>
      <p:sp>
        <p:nvSpPr>
          <p:cNvPr id="4" name="Slide Number Placeholder 3"/>
          <p:cNvSpPr>
            <a:spLocks noGrp="1"/>
          </p:cNvSpPr>
          <p:nvPr>
            <p:ph type="sldNum" sz="quarter" idx="5"/>
          </p:nvPr>
        </p:nvSpPr>
        <p:spPr/>
        <p:txBody>
          <a:bodyPr/>
          <a:lstStyle/>
          <a:p>
            <a:fld id="{B92609DD-6F31-9F47-86EA-C6E146B976DA}" type="slidenum">
              <a:rPr lang="en-US" smtClean="0"/>
              <a:t>15</a:t>
            </a:fld>
            <a:endParaRPr lang="en-US"/>
          </a:p>
        </p:txBody>
      </p:sp>
    </p:spTree>
    <p:extLst>
      <p:ext uri="{BB962C8B-B14F-4D97-AF65-F5344CB8AC3E}">
        <p14:creationId xmlns:p14="http://schemas.microsoft.com/office/powerpoint/2010/main" val="2349601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Lesson 3 – this will be focussing on external changes to their bodies and introducing the term puberty – we will not be mentioning internal changes such as periods/menstruation in this lesson</a:t>
            </a:r>
          </a:p>
        </p:txBody>
      </p:sp>
      <p:sp>
        <p:nvSpPr>
          <p:cNvPr id="4" name="Slide Number Placeholder 3"/>
          <p:cNvSpPr>
            <a:spLocks noGrp="1"/>
          </p:cNvSpPr>
          <p:nvPr>
            <p:ph type="sldNum" sz="quarter" idx="5"/>
          </p:nvPr>
        </p:nvSpPr>
        <p:spPr/>
        <p:txBody>
          <a:bodyPr/>
          <a:lstStyle/>
          <a:p>
            <a:fld id="{B92609DD-6F31-9F47-86EA-C6E146B976DA}" type="slidenum">
              <a:rPr lang="en-US" smtClean="0"/>
              <a:t>16</a:t>
            </a:fld>
            <a:endParaRPr lang="en-US"/>
          </a:p>
        </p:txBody>
      </p:sp>
    </p:spTree>
    <p:extLst>
      <p:ext uri="{BB962C8B-B14F-4D97-AF65-F5344CB8AC3E}">
        <p14:creationId xmlns:p14="http://schemas.microsoft.com/office/powerpoint/2010/main" val="3126587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are the images that they will see and the children will be comparing external changes over time within a male and a female body. </a:t>
            </a:r>
          </a:p>
        </p:txBody>
      </p:sp>
      <p:sp>
        <p:nvSpPr>
          <p:cNvPr id="4" name="Slide Number Placeholder 3"/>
          <p:cNvSpPr>
            <a:spLocks noGrp="1"/>
          </p:cNvSpPr>
          <p:nvPr>
            <p:ph type="sldNum" sz="quarter" idx="5"/>
          </p:nvPr>
        </p:nvSpPr>
        <p:spPr/>
        <p:txBody>
          <a:bodyPr/>
          <a:lstStyle/>
          <a:p>
            <a:fld id="{B92609DD-6F31-9F47-86EA-C6E146B976DA}" type="slidenum">
              <a:rPr lang="en-US" smtClean="0"/>
              <a:t>17</a:t>
            </a:fld>
            <a:endParaRPr lang="en-US"/>
          </a:p>
        </p:txBody>
      </p:sp>
    </p:spTree>
    <p:extLst>
      <p:ext uri="{BB962C8B-B14F-4D97-AF65-F5344CB8AC3E}">
        <p14:creationId xmlns:p14="http://schemas.microsoft.com/office/powerpoint/2010/main" val="316634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this they will be learning how they cannot control everything that changes within their bodies and helping them to understand that they will still have control of other aspects of their development as they grow. </a:t>
            </a:r>
          </a:p>
        </p:txBody>
      </p:sp>
      <p:sp>
        <p:nvSpPr>
          <p:cNvPr id="4" name="Slide Number Placeholder 3"/>
          <p:cNvSpPr>
            <a:spLocks noGrp="1"/>
          </p:cNvSpPr>
          <p:nvPr>
            <p:ph type="sldNum" sz="quarter" idx="5"/>
          </p:nvPr>
        </p:nvSpPr>
        <p:spPr/>
        <p:txBody>
          <a:bodyPr/>
          <a:lstStyle/>
          <a:p>
            <a:fld id="{B92609DD-6F31-9F47-86EA-C6E146B976DA}" type="slidenum">
              <a:rPr lang="en-US" smtClean="0"/>
              <a:t>18</a:t>
            </a:fld>
            <a:endParaRPr lang="en-US"/>
          </a:p>
        </p:txBody>
      </p:sp>
    </p:spTree>
    <p:extLst>
      <p:ext uri="{BB962C8B-B14F-4D97-AF65-F5344CB8AC3E}">
        <p14:creationId xmlns:p14="http://schemas.microsoft.com/office/powerpoint/2010/main" val="9582551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Lesson 4 - This lesson does not attempt any explanation of how the sperm and the egg come together. It is likely that the question may come up, though. In that case you may choose just to say that that’s another special bit about making a baby, and we’re saving up learning about it until later; or you may want to give a simple answer along the lines that the Mum and Dad choose when they want that to happen and the sperm meets the egg when the mum and dad have a special grown up cuddle called sexual intercourse. Even if offering little explanation, be upbeat and positive about it; avoid, if you can, making it seem like a guilty secret.</a:t>
            </a:r>
          </a:p>
          <a:p>
            <a:endParaRPr lang="en-GB" dirty="0"/>
          </a:p>
          <a:p>
            <a:r>
              <a:rPr lang="en-GB" dirty="0"/>
              <a:t>As a year group team, we will say that the children will learn about how that happens later or that they can speak to their caregivers – We will not mention ‘sexual intercourse’ at this time. </a:t>
            </a:r>
          </a:p>
          <a:p>
            <a:endParaRPr lang="en-GB" dirty="0"/>
          </a:p>
          <a:p>
            <a:r>
              <a:rPr lang="en-GB" dirty="0"/>
              <a:t>This will be the time when we mention about periods/ menstruation but not cover menstrual products. We will also give the children an opportunity to ask questions privately via the worry monster and post-its – we will ask the children to put their names on the post-its however they will remain anonymous to the rest of the class. . </a:t>
            </a:r>
          </a:p>
        </p:txBody>
      </p:sp>
      <p:sp>
        <p:nvSpPr>
          <p:cNvPr id="4" name="Slide Number Placeholder 3"/>
          <p:cNvSpPr>
            <a:spLocks noGrp="1"/>
          </p:cNvSpPr>
          <p:nvPr>
            <p:ph type="sldNum" sz="quarter" idx="5"/>
          </p:nvPr>
        </p:nvSpPr>
        <p:spPr/>
        <p:txBody>
          <a:bodyPr/>
          <a:lstStyle/>
          <a:p>
            <a:fld id="{B92609DD-6F31-9F47-86EA-C6E146B976DA}" type="slidenum">
              <a:rPr lang="en-US" smtClean="0"/>
              <a:t>19</a:t>
            </a:fld>
            <a:endParaRPr lang="en-US"/>
          </a:p>
        </p:txBody>
      </p:sp>
    </p:spTree>
    <p:extLst>
      <p:ext uri="{BB962C8B-B14F-4D97-AF65-F5344CB8AC3E}">
        <p14:creationId xmlns:p14="http://schemas.microsoft.com/office/powerpoint/2010/main" val="3643876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064">
              <a:defRPr/>
            </a:pPr>
            <a:r>
              <a:rPr lang="en-US" dirty="0"/>
              <a:t>Welcome</a:t>
            </a:r>
          </a:p>
          <a:p>
            <a:pPr defTabSz="966064">
              <a:defRPr/>
            </a:pPr>
            <a:endParaRPr lang="en-US" dirty="0"/>
          </a:p>
          <a:p>
            <a:pPr defTabSz="966064">
              <a:defRPr/>
            </a:pPr>
            <a:r>
              <a:rPr lang="en-US" dirty="0"/>
              <a:t>Explain what the meeting is all about – they will hear technical language throughout the meeting as this will be the language that we will use when teaching the children. ‘We advise for you to continue to use this language at home as then the children will be more used to hearing the correct terminology for their intimate areas.’ </a:t>
            </a:r>
          </a:p>
          <a:p>
            <a:pPr defTabSz="966064">
              <a:defRPr/>
            </a:pPr>
            <a:endParaRPr lang="en-US" dirty="0"/>
          </a:p>
          <a:p>
            <a:pPr defTabSz="966064">
              <a:defRPr/>
            </a:pPr>
            <a:r>
              <a:rPr lang="en-US" dirty="0"/>
              <a:t>They will have an opportunity to ask questions at the end of the meeting. </a:t>
            </a:r>
          </a:p>
        </p:txBody>
      </p:sp>
      <p:sp>
        <p:nvSpPr>
          <p:cNvPr id="4" name="Slide Number Placeholder 3"/>
          <p:cNvSpPr>
            <a:spLocks noGrp="1"/>
          </p:cNvSpPr>
          <p:nvPr>
            <p:ph type="sldNum" sz="quarter" idx="5"/>
          </p:nvPr>
        </p:nvSpPr>
        <p:spPr/>
        <p:txBody>
          <a:bodyPr/>
          <a:lstStyle/>
          <a:p>
            <a:fld id="{B92609DD-6F31-9F47-86EA-C6E146B976DA}" type="slidenum">
              <a:rPr lang="en-US" smtClean="0"/>
              <a:t>2</a:t>
            </a:fld>
            <a:endParaRPr lang="en-US"/>
          </a:p>
        </p:txBody>
      </p:sp>
    </p:spTree>
    <p:extLst>
      <p:ext uri="{BB962C8B-B14F-4D97-AF65-F5344CB8AC3E}">
        <p14:creationId xmlns:p14="http://schemas.microsoft.com/office/powerpoint/2010/main" val="2561164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are the images that they will see and the children will be matching the infant to the adult. </a:t>
            </a:r>
          </a:p>
          <a:p>
            <a:endParaRPr lang="en-GB" dirty="0"/>
          </a:p>
        </p:txBody>
      </p:sp>
      <p:sp>
        <p:nvSpPr>
          <p:cNvPr id="4" name="Slide Number Placeholder 3"/>
          <p:cNvSpPr>
            <a:spLocks noGrp="1"/>
          </p:cNvSpPr>
          <p:nvPr>
            <p:ph type="sldNum" sz="quarter" idx="5"/>
          </p:nvPr>
        </p:nvSpPr>
        <p:spPr/>
        <p:txBody>
          <a:bodyPr/>
          <a:lstStyle/>
          <a:p>
            <a:fld id="{B92609DD-6F31-9F47-86EA-C6E146B976DA}" type="slidenum">
              <a:rPr lang="en-US" smtClean="0"/>
              <a:t>20</a:t>
            </a:fld>
            <a:endParaRPr lang="en-US"/>
          </a:p>
        </p:txBody>
      </p:sp>
    </p:spTree>
    <p:extLst>
      <p:ext uri="{BB962C8B-B14F-4D97-AF65-F5344CB8AC3E}">
        <p14:creationId xmlns:p14="http://schemas.microsoft.com/office/powerpoint/2010/main" val="3302177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are the images that they will see and the children will recap external changes before learning about internal changes and the basics of the conception of a child – REITERATE THAT SEXUAL INTERCOURSE WILL NOT BE MENTIONED. </a:t>
            </a:r>
          </a:p>
          <a:p>
            <a:endParaRPr lang="en-GB" dirty="0"/>
          </a:p>
        </p:txBody>
      </p:sp>
      <p:sp>
        <p:nvSpPr>
          <p:cNvPr id="4" name="Slide Number Placeholder 3"/>
          <p:cNvSpPr>
            <a:spLocks noGrp="1"/>
          </p:cNvSpPr>
          <p:nvPr>
            <p:ph type="sldNum" sz="quarter" idx="5"/>
          </p:nvPr>
        </p:nvSpPr>
        <p:spPr/>
        <p:txBody>
          <a:bodyPr/>
          <a:lstStyle/>
          <a:p>
            <a:fld id="{B92609DD-6F31-9F47-86EA-C6E146B976DA}" type="slidenum">
              <a:rPr lang="en-US" smtClean="0"/>
              <a:t>21</a:t>
            </a:fld>
            <a:endParaRPr lang="en-US"/>
          </a:p>
        </p:txBody>
      </p:sp>
    </p:spTree>
    <p:extLst>
      <p:ext uri="{BB962C8B-B14F-4D97-AF65-F5344CB8AC3E}">
        <p14:creationId xmlns:p14="http://schemas.microsoft.com/office/powerpoint/2010/main" val="33196118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activity that they will be completing</a:t>
            </a:r>
          </a:p>
        </p:txBody>
      </p:sp>
      <p:sp>
        <p:nvSpPr>
          <p:cNvPr id="4" name="Slide Number Placeholder 3"/>
          <p:cNvSpPr>
            <a:spLocks noGrp="1"/>
          </p:cNvSpPr>
          <p:nvPr>
            <p:ph type="sldNum" sz="quarter" idx="5"/>
          </p:nvPr>
        </p:nvSpPr>
        <p:spPr/>
        <p:txBody>
          <a:bodyPr/>
          <a:lstStyle/>
          <a:p>
            <a:fld id="{B92609DD-6F31-9F47-86EA-C6E146B976DA}" type="slidenum">
              <a:rPr lang="en-US" smtClean="0"/>
              <a:t>22</a:t>
            </a:fld>
            <a:endParaRPr lang="en-US"/>
          </a:p>
        </p:txBody>
      </p:sp>
    </p:spTree>
    <p:extLst>
      <p:ext uri="{BB962C8B-B14F-4D97-AF65-F5344CB8AC3E}">
        <p14:creationId xmlns:p14="http://schemas.microsoft.com/office/powerpoint/2010/main" val="40511967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Lesson 5 – They will be learning about stereotypical gender roles and stereotyping used in the media to advertise to boys/girls through the use of designs and colours. </a:t>
            </a:r>
          </a:p>
        </p:txBody>
      </p:sp>
      <p:sp>
        <p:nvSpPr>
          <p:cNvPr id="4" name="Slide Number Placeholder 3"/>
          <p:cNvSpPr>
            <a:spLocks noGrp="1"/>
          </p:cNvSpPr>
          <p:nvPr>
            <p:ph type="sldNum" sz="quarter" idx="5"/>
          </p:nvPr>
        </p:nvSpPr>
        <p:spPr/>
        <p:txBody>
          <a:bodyPr/>
          <a:lstStyle/>
          <a:p>
            <a:fld id="{B92609DD-6F31-9F47-86EA-C6E146B976DA}" type="slidenum">
              <a:rPr lang="en-US" smtClean="0"/>
              <a:t>23</a:t>
            </a:fld>
            <a:endParaRPr lang="en-US"/>
          </a:p>
        </p:txBody>
      </p:sp>
    </p:spTree>
    <p:extLst>
      <p:ext uri="{BB962C8B-B14F-4D97-AF65-F5344CB8AC3E}">
        <p14:creationId xmlns:p14="http://schemas.microsoft.com/office/powerpoint/2010/main" val="9233692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These are the tasks that they will be assigning according to gender. </a:t>
            </a:r>
          </a:p>
        </p:txBody>
      </p:sp>
      <p:sp>
        <p:nvSpPr>
          <p:cNvPr id="4" name="Slide Number Placeholder 3"/>
          <p:cNvSpPr>
            <a:spLocks noGrp="1"/>
          </p:cNvSpPr>
          <p:nvPr>
            <p:ph type="sldNum" sz="quarter" idx="5"/>
          </p:nvPr>
        </p:nvSpPr>
        <p:spPr/>
        <p:txBody>
          <a:bodyPr/>
          <a:lstStyle/>
          <a:p>
            <a:fld id="{B92609DD-6F31-9F47-86EA-C6E146B976DA}" type="slidenum">
              <a:rPr lang="en-US" smtClean="0"/>
              <a:t>24</a:t>
            </a:fld>
            <a:endParaRPr lang="en-US"/>
          </a:p>
        </p:txBody>
      </p:sp>
    </p:spTree>
    <p:extLst>
      <p:ext uri="{BB962C8B-B14F-4D97-AF65-F5344CB8AC3E}">
        <p14:creationId xmlns:p14="http://schemas.microsoft.com/office/powerpoint/2010/main" val="18847976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 lesson – this will be helping the children prepare themselves for year 4 and the challenges/worries that they may have about the move to year 4</a:t>
            </a:r>
          </a:p>
        </p:txBody>
      </p:sp>
      <p:sp>
        <p:nvSpPr>
          <p:cNvPr id="4" name="Slide Number Placeholder 3"/>
          <p:cNvSpPr>
            <a:spLocks noGrp="1"/>
          </p:cNvSpPr>
          <p:nvPr>
            <p:ph type="sldNum" sz="quarter" idx="5"/>
          </p:nvPr>
        </p:nvSpPr>
        <p:spPr/>
        <p:txBody>
          <a:bodyPr/>
          <a:lstStyle/>
          <a:p>
            <a:fld id="{B92609DD-6F31-9F47-86EA-C6E146B976DA}" type="slidenum">
              <a:rPr lang="en-US" smtClean="0"/>
              <a:t>25</a:t>
            </a:fld>
            <a:endParaRPr lang="en-US"/>
          </a:p>
        </p:txBody>
      </p:sp>
    </p:spTree>
    <p:extLst>
      <p:ext uri="{BB962C8B-B14F-4D97-AF65-F5344CB8AC3E}">
        <p14:creationId xmlns:p14="http://schemas.microsoft.com/office/powerpoint/2010/main" val="5388057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They will be creating this mobile with each strip of paper writing down the answers to these prompts.</a:t>
            </a:r>
          </a:p>
        </p:txBody>
      </p:sp>
      <p:sp>
        <p:nvSpPr>
          <p:cNvPr id="4" name="Slide Number Placeholder 3"/>
          <p:cNvSpPr>
            <a:spLocks noGrp="1"/>
          </p:cNvSpPr>
          <p:nvPr>
            <p:ph type="sldNum" sz="quarter" idx="5"/>
          </p:nvPr>
        </p:nvSpPr>
        <p:spPr/>
        <p:txBody>
          <a:bodyPr/>
          <a:lstStyle/>
          <a:p>
            <a:fld id="{B92609DD-6F31-9F47-86EA-C6E146B976DA}" type="slidenum">
              <a:rPr lang="en-US" smtClean="0"/>
              <a:t>26</a:t>
            </a:fld>
            <a:endParaRPr lang="en-US"/>
          </a:p>
        </p:txBody>
      </p:sp>
    </p:spTree>
    <p:extLst>
      <p:ext uri="{BB962C8B-B14F-4D97-AF65-F5344CB8AC3E}">
        <p14:creationId xmlns:p14="http://schemas.microsoft.com/office/powerpoint/2010/main" val="31838823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only the 3 lessons (one in year 4, one in 5 and one in 6) that the children can be withdrawn from as the rest are compulsory under the RSE curriculum. </a:t>
            </a:r>
          </a:p>
        </p:txBody>
      </p:sp>
      <p:sp>
        <p:nvSpPr>
          <p:cNvPr id="4" name="Slide Number Placeholder 3"/>
          <p:cNvSpPr>
            <a:spLocks noGrp="1"/>
          </p:cNvSpPr>
          <p:nvPr>
            <p:ph type="sldNum" sz="quarter" idx="5"/>
          </p:nvPr>
        </p:nvSpPr>
        <p:spPr/>
        <p:txBody>
          <a:bodyPr/>
          <a:lstStyle/>
          <a:p>
            <a:fld id="{B92609DD-6F31-9F47-86EA-C6E146B976DA}" type="slidenum">
              <a:rPr lang="en-US" smtClean="0"/>
              <a:t>27</a:t>
            </a:fld>
            <a:endParaRPr lang="en-US"/>
          </a:p>
        </p:txBody>
      </p:sp>
    </p:spTree>
    <p:extLst>
      <p:ext uri="{BB962C8B-B14F-4D97-AF65-F5344CB8AC3E}">
        <p14:creationId xmlns:p14="http://schemas.microsoft.com/office/powerpoint/2010/main" val="4291126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Feel free to come and talk to us privately if you don’t want to ask in front of others.</a:t>
            </a:r>
          </a:p>
        </p:txBody>
      </p:sp>
      <p:sp>
        <p:nvSpPr>
          <p:cNvPr id="4" name="Slide Number Placeholder 3"/>
          <p:cNvSpPr>
            <a:spLocks noGrp="1"/>
          </p:cNvSpPr>
          <p:nvPr>
            <p:ph type="sldNum" sz="quarter" idx="10"/>
          </p:nvPr>
        </p:nvSpPr>
        <p:spPr/>
        <p:txBody>
          <a:bodyPr/>
          <a:lstStyle/>
          <a:p>
            <a:fld id="{B9951880-6C9B-44C9-8DB3-CCBD698BA6C1}" type="slidenum">
              <a:rPr lang="en-GB" smtClean="0"/>
              <a:t>28</a:t>
            </a:fld>
            <a:endParaRPr lang="en-GB"/>
          </a:p>
        </p:txBody>
      </p:sp>
    </p:spTree>
    <p:extLst>
      <p:ext uri="{BB962C8B-B14F-4D97-AF65-F5344CB8AC3E}">
        <p14:creationId xmlns:p14="http://schemas.microsoft.com/office/powerpoint/2010/main" val="35589626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a:p>
            <a:endParaRPr lang="en-GB" dirty="0"/>
          </a:p>
          <a:p>
            <a:endParaRPr lang="en-GB" sz="1300" dirty="0"/>
          </a:p>
        </p:txBody>
      </p:sp>
      <p:sp>
        <p:nvSpPr>
          <p:cNvPr id="4" name="Slide Number Placeholder 3"/>
          <p:cNvSpPr>
            <a:spLocks noGrp="1"/>
          </p:cNvSpPr>
          <p:nvPr>
            <p:ph type="sldNum" sz="quarter" idx="10"/>
          </p:nvPr>
        </p:nvSpPr>
        <p:spPr/>
        <p:txBody>
          <a:bodyPr/>
          <a:lstStyle/>
          <a:p>
            <a:fld id="{B9951880-6C9B-44C9-8DB3-CCBD698BA6C1}" type="slidenum">
              <a:rPr lang="en-GB" smtClean="0"/>
              <a:t>29</a:t>
            </a:fld>
            <a:endParaRPr lang="en-GB"/>
          </a:p>
        </p:txBody>
      </p:sp>
    </p:spTree>
    <p:extLst>
      <p:ext uri="{BB962C8B-B14F-4D97-AF65-F5344CB8AC3E}">
        <p14:creationId xmlns:p14="http://schemas.microsoft.com/office/powerpoint/2010/main" val="3066977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064">
              <a:defRPr/>
            </a:pPr>
            <a:r>
              <a:rPr lang="en-US" dirty="0"/>
              <a:t>This is the statutory guidance given to us from the DfE.</a:t>
            </a:r>
          </a:p>
          <a:p>
            <a:pPr marL="0" marR="0" lvl="0" indent="0" algn="l" defTabSz="966064" rtl="0" eaLnBrk="1" fontAlgn="auto" latinLnBrk="0" hangingPunct="1">
              <a:lnSpc>
                <a:spcPct val="100000"/>
              </a:lnSpc>
              <a:spcBef>
                <a:spcPts val="0"/>
              </a:spcBef>
              <a:spcAft>
                <a:spcPts val="0"/>
              </a:spcAft>
              <a:buClrTx/>
              <a:buSzTx/>
              <a:buFontTx/>
              <a:buNone/>
              <a:tabLst/>
              <a:defRPr/>
            </a:pPr>
            <a:r>
              <a:rPr lang="en-GB" sz="1200" i="1" dirty="0"/>
              <a:t>“All schools must have in place a written policy for Relationships Education and RSE. Schools must consult parents in developing and reviewing their policy. Schools should ensure that the policy meets the needs of pupils and parents and reflects the community they serve.”</a:t>
            </a:r>
          </a:p>
          <a:p>
            <a:pPr defTabSz="966064">
              <a:defRPr/>
            </a:pPr>
            <a:r>
              <a:rPr lang="en-US" dirty="0"/>
              <a:t>If you want to read this guidance there will be a link available on the </a:t>
            </a:r>
            <a:r>
              <a:rPr lang="en-US" dirty="0" err="1"/>
              <a:t>powerpoint</a:t>
            </a:r>
            <a:r>
              <a:rPr lang="en-US" dirty="0"/>
              <a:t> which will be added to the school’s website. </a:t>
            </a:r>
          </a:p>
        </p:txBody>
      </p:sp>
      <p:sp>
        <p:nvSpPr>
          <p:cNvPr id="4" name="Slide Number Placeholder 3"/>
          <p:cNvSpPr>
            <a:spLocks noGrp="1"/>
          </p:cNvSpPr>
          <p:nvPr>
            <p:ph type="sldNum" sz="quarter" idx="5"/>
          </p:nvPr>
        </p:nvSpPr>
        <p:spPr/>
        <p:txBody>
          <a:bodyPr/>
          <a:lstStyle/>
          <a:p>
            <a:fld id="{B92609DD-6F31-9F47-86EA-C6E146B976DA}" type="slidenum">
              <a:rPr lang="en-US" smtClean="0"/>
              <a:t>3</a:t>
            </a:fld>
            <a:endParaRPr lang="en-US"/>
          </a:p>
        </p:txBody>
      </p:sp>
    </p:spTree>
    <p:extLst>
      <p:ext uri="{BB962C8B-B14F-4D97-AF65-F5344CB8AC3E}">
        <p14:creationId xmlns:p14="http://schemas.microsoft.com/office/powerpoint/2010/main" val="1240821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following reasons are why we ensure that you as parents understand what is being taught to your children. </a:t>
            </a:r>
          </a:p>
          <a:p>
            <a:endParaRPr lang="en-US" dirty="0"/>
          </a:p>
          <a:p>
            <a:r>
              <a:rPr lang="en-US" dirty="0"/>
              <a:t>Read Slide</a:t>
            </a:r>
          </a:p>
        </p:txBody>
      </p:sp>
      <p:sp>
        <p:nvSpPr>
          <p:cNvPr id="4" name="Slide Number Placeholder 3"/>
          <p:cNvSpPr>
            <a:spLocks noGrp="1"/>
          </p:cNvSpPr>
          <p:nvPr>
            <p:ph type="sldNum" sz="quarter" idx="5"/>
          </p:nvPr>
        </p:nvSpPr>
        <p:spPr/>
        <p:txBody>
          <a:bodyPr/>
          <a:lstStyle/>
          <a:p>
            <a:fld id="{B92609DD-6F31-9F47-86EA-C6E146B976DA}" type="slidenum">
              <a:rPr lang="en-US" smtClean="0"/>
              <a:t>4</a:t>
            </a:fld>
            <a:endParaRPr lang="en-US"/>
          </a:p>
        </p:txBody>
      </p:sp>
    </p:spTree>
    <p:extLst>
      <p:ext uri="{BB962C8B-B14F-4D97-AF65-F5344CB8AC3E}">
        <p14:creationId xmlns:p14="http://schemas.microsoft.com/office/powerpoint/2010/main" val="3623908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slide</a:t>
            </a:r>
          </a:p>
        </p:txBody>
      </p:sp>
      <p:sp>
        <p:nvSpPr>
          <p:cNvPr id="4" name="Slide Number Placeholder 3"/>
          <p:cNvSpPr>
            <a:spLocks noGrp="1"/>
          </p:cNvSpPr>
          <p:nvPr>
            <p:ph type="sldNum" sz="quarter" idx="5"/>
          </p:nvPr>
        </p:nvSpPr>
        <p:spPr/>
        <p:txBody>
          <a:bodyPr/>
          <a:lstStyle/>
          <a:p>
            <a:fld id="{B92609DD-6F31-9F47-86EA-C6E146B976DA}" type="slidenum">
              <a:rPr lang="en-US" smtClean="0"/>
              <a:t>5</a:t>
            </a:fld>
            <a:endParaRPr lang="en-US"/>
          </a:p>
        </p:txBody>
      </p:sp>
    </p:spTree>
    <p:extLst>
      <p:ext uri="{BB962C8B-B14F-4D97-AF65-F5344CB8AC3E}">
        <p14:creationId xmlns:p14="http://schemas.microsoft.com/office/powerpoint/2010/main" val="1160179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how the children will be building on prior knowledge and it will become more technical as they progress through the school. </a:t>
            </a:r>
          </a:p>
        </p:txBody>
      </p:sp>
      <p:sp>
        <p:nvSpPr>
          <p:cNvPr id="4" name="Slide Number Placeholder 3"/>
          <p:cNvSpPr>
            <a:spLocks noGrp="1"/>
          </p:cNvSpPr>
          <p:nvPr>
            <p:ph type="sldNum" sz="quarter" idx="10"/>
          </p:nvPr>
        </p:nvSpPr>
        <p:spPr/>
        <p:txBody>
          <a:bodyPr/>
          <a:lstStyle/>
          <a:p>
            <a:fld id="{B92609DD-6F31-9F47-86EA-C6E146B976DA}" type="slidenum">
              <a:rPr lang="en-US" smtClean="0"/>
              <a:t>6</a:t>
            </a:fld>
            <a:endParaRPr lang="en-US"/>
          </a:p>
        </p:txBody>
      </p:sp>
    </p:spTree>
    <p:extLst>
      <p:ext uri="{BB962C8B-B14F-4D97-AF65-F5344CB8AC3E}">
        <p14:creationId xmlns:p14="http://schemas.microsoft.com/office/powerpoint/2010/main" val="1332638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ALL THIS FALLS WITHIN THE STATUTORY HEALTH EDUCATION GUIDANCE…changing adolescent body so is compulsory. </a:t>
            </a:r>
          </a:p>
          <a:p>
            <a:r>
              <a:rPr lang="en-GB" dirty="0"/>
              <a:t>More detail about</a:t>
            </a:r>
            <a:r>
              <a:rPr lang="en-GB" baseline="0" dirty="0"/>
              <a:t> exactly what is covered in each year group.</a:t>
            </a:r>
          </a:p>
          <a:p>
            <a:r>
              <a:rPr lang="en-GB" baseline="0" dirty="0"/>
              <a:t>Emphasise that only 2 or 3 lessons in every year group are specifically about either puberty (statutory) or How babies are made (not statutory).</a:t>
            </a:r>
          </a:p>
          <a:p>
            <a:r>
              <a:rPr lang="en-GB" baseline="0" dirty="0"/>
              <a:t>Also emphasise that correct terminology is introduced early so the school can meet its safeguarding obligations and to get the children used to using the words appropriately (</a:t>
            </a:r>
            <a:r>
              <a:rPr lang="en-GB" baseline="0" dirty="0" err="1"/>
              <a:t>ie</a:t>
            </a:r>
            <a:r>
              <a:rPr lang="en-GB" baseline="0" dirty="0"/>
              <a:t> we also teach them when it’s appropriate to use these words and when not). A further rationale for this is that in KS2, body part words are not seen as something rude or dirty.</a:t>
            </a:r>
          </a:p>
          <a:p>
            <a:r>
              <a:rPr lang="en-GB" b="1" baseline="0" dirty="0"/>
              <a:t>Puberty is introduced very gently in Y3 because some girls may start their periods early and it is necessary to prepare them for this so they aren’t scared or worried.</a:t>
            </a:r>
            <a:endParaRPr lang="en-GB" b="1" dirty="0"/>
          </a:p>
        </p:txBody>
      </p:sp>
      <p:sp>
        <p:nvSpPr>
          <p:cNvPr id="4" name="Slide Number Placeholder 3"/>
          <p:cNvSpPr>
            <a:spLocks noGrp="1"/>
          </p:cNvSpPr>
          <p:nvPr>
            <p:ph type="sldNum" sz="quarter" idx="10"/>
          </p:nvPr>
        </p:nvSpPr>
        <p:spPr/>
        <p:txBody>
          <a:bodyPr/>
          <a:lstStyle/>
          <a:p>
            <a:fld id="{B9951880-6C9B-44C9-8DB3-CCBD698BA6C1}" type="slidenum">
              <a:rPr lang="en-GB" smtClean="0"/>
              <a:t>7</a:t>
            </a:fld>
            <a:endParaRPr lang="en-GB"/>
          </a:p>
        </p:txBody>
      </p:sp>
    </p:spTree>
    <p:extLst>
      <p:ext uri="{BB962C8B-B14F-4D97-AF65-F5344CB8AC3E}">
        <p14:creationId xmlns:p14="http://schemas.microsoft.com/office/powerpoint/2010/main" val="3091637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Conception is introduced age appropriately in Y4 in the context of why our bodies change during puberty.</a:t>
            </a:r>
          </a:p>
          <a:p>
            <a:endParaRPr lang="en-GB" dirty="0"/>
          </a:p>
          <a:p>
            <a:r>
              <a:rPr lang="en-GB" b="1" dirty="0"/>
              <a:t>THERE IS AN ALTERNATIVE LESSON AVAILABLE IN YEAR 4 FOR SCHOOLS WHO DO NOT WISH TO TEACH THIS IN YEAR 4. If you decide not to teach conception in year 4, remember to change this slide!</a:t>
            </a:r>
          </a:p>
          <a:p>
            <a:endParaRPr lang="en-GB" dirty="0"/>
          </a:p>
          <a:p>
            <a:r>
              <a:rPr lang="en-GB" dirty="0"/>
              <a:t> Note that one lesson in Y4 is called Puberty for girls, this doesn’t exclude the boys, it covers them too, but the main focus is on menstruation.</a:t>
            </a:r>
          </a:p>
          <a:p>
            <a:endParaRPr lang="en-GB" dirty="0"/>
          </a:p>
          <a:p>
            <a:r>
              <a:rPr lang="en-GB" dirty="0">
                <a:highlight>
                  <a:srgbClr val="FFFF00"/>
                </a:highlight>
              </a:rPr>
              <a:t>Conception and </a:t>
            </a:r>
            <a:r>
              <a:rPr lang="en-GB" dirty="0"/>
              <a:t>puberty is built upon in Year 5 and then puberty, conception and childbirth is covered in more detail (but still age-appropriately) in Y6 with a chance for single gender group lessons (up until this point lesson shave all been mixed gender).</a:t>
            </a:r>
          </a:p>
          <a:p>
            <a:r>
              <a:rPr lang="en-GB" dirty="0"/>
              <a:t>Remind the parents/carers that when moving to secondary school Sex Ed is compulsory so there is an expectation that children will be moving into Y7 with some knowledge.</a:t>
            </a:r>
          </a:p>
          <a:p>
            <a:endParaRPr lang="en-GB" dirty="0"/>
          </a:p>
          <a:p>
            <a:r>
              <a:rPr lang="en-GB" dirty="0"/>
              <a:t>The lessons that are highlighted are the only lessons that can be opted out of. </a:t>
            </a:r>
            <a:r>
              <a:rPr lang="en-GB" b="1" dirty="0"/>
              <a:t>In year 3 ALL LESSONS ARE MANDATORY</a:t>
            </a:r>
          </a:p>
          <a:p>
            <a:endParaRPr lang="en-GB" dirty="0"/>
          </a:p>
        </p:txBody>
      </p:sp>
      <p:sp>
        <p:nvSpPr>
          <p:cNvPr id="4" name="Slide Number Placeholder 3"/>
          <p:cNvSpPr>
            <a:spLocks noGrp="1"/>
          </p:cNvSpPr>
          <p:nvPr>
            <p:ph type="sldNum" sz="quarter" idx="10"/>
          </p:nvPr>
        </p:nvSpPr>
        <p:spPr/>
        <p:txBody>
          <a:bodyPr/>
          <a:lstStyle/>
          <a:p>
            <a:fld id="{B9951880-6C9B-44C9-8DB3-CCBD698BA6C1}" type="slidenum">
              <a:rPr lang="en-GB" smtClean="0"/>
              <a:t>8</a:t>
            </a:fld>
            <a:endParaRPr lang="en-GB"/>
          </a:p>
        </p:txBody>
      </p:sp>
    </p:spTree>
    <p:extLst>
      <p:ext uri="{BB962C8B-B14F-4D97-AF65-F5344CB8AC3E}">
        <p14:creationId xmlns:p14="http://schemas.microsoft.com/office/powerpoint/2010/main" val="3121095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the vocabulary that the children will learn and that it will be the language used within the lessons as this is the correct terminology. </a:t>
            </a:r>
          </a:p>
        </p:txBody>
      </p:sp>
      <p:sp>
        <p:nvSpPr>
          <p:cNvPr id="4" name="Slide Number Placeholder 3"/>
          <p:cNvSpPr>
            <a:spLocks noGrp="1"/>
          </p:cNvSpPr>
          <p:nvPr>
            <p:ph type="sldNum" sz="quarter" idx="5"/>
          </p:nvPr>
        </p:nvSpPr>
        <p:spPr/>
        <p:txBody>
          <a:bodyPr/>
          <a:lstStyle/>
          <a:p>
            <a:fld id="{B92609DD-6F31-9F47-86EA-C6E146B976DA}" type="slidenum">
              <a:rPr lang="en-US" smtClean="0"/>
              <a:t>9</a:t>
            </a:fld>
            <a:endParaRPr lang="en-US"/>
          </a:p>
        </p:txBody>
      </p:sp>
    </p:spTree>
    <p:extLst>
      <p:ext uri="{BB962C8B-B14F-4D97-AF65-F5344CB8AC3E}">
        <p14:creationId xmlns:p14="http://schemas.microsoft.com/office/powerpoint/2010/main" val="902972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BC5B2-8015-F844-A6A8-7D146C8428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F56235-61D2-C84E-9DCC-CF672459C9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D7416F1-2888-A940-B05D-BA68F73865FA}"/>
              </a:ext>
            </a:extLst>
          </p:cNvPr>
          <p:cNvSpPr>
            <a:spLocks noGrp="1"/>
          </p:cNvSpPr>
          <p:nvPr>
            <p:ph type="dt" sz="half" idx="10"/>
          </p:nvPr>
        </p:nvSpPr>
        <p:spPr/>
        <p:txBody>
          <a:bodyPr/>
          <a:lstStyle/>
          <a:p>
            <a:fld id="{B61915B7-3520-6642-A5B3-0D43A7BD9EB1}" type="datetimeFigureOut">
              <a:rPr lang="en-US" smtClean="0"/>
              <a:t>6/3/2024</a:t>
            </a:fld>
            <a:endParaRPr lang="en-US"/>
          </a:p>
        </p:txBody>
      </p:sp>
      <p:sp>
        <p:nvSpPr>
          <p:cNvPr id="5" name="Footer Placeholder 4">
            <a:extLst>
              <a:ext uri="{FF2B5EF4-FFF2-40B4-BE49-F238E27FC236}">
                <a16:creationId xmlns:a16="http://schemas.microsoft.com/office/drawing/2014/main" id="{C2A812F2-C722-A344-827B-DDEF87ED3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3807A1-DE24-2F4E-B7B3-E57AA4167055}"/>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1983534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7A160-8C7E-0642-A070-F733AC1569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99E4E59-7457-D84F-B78B-AD618242F1C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24E099-04DD-8D45-A30C-FA9111EBEAE5}"/>
              </a:ext>
            </a:extLst>
          </p:cNvPr>
          <p:cNvSpPr>
            <a:spLocks noGrp="1"/>
          </p:cNvSpPr>
          <p:nvPr>
            <p:ph type="dt" sz="half" idx="10"/>
          </p:nvPr>
        </p:nvSpPr>
        <p:spPr/>
        <p:txBody>
          <a:bodyPr/>
          <a:lstStyle/>
          <a:p>
            <a:fld id="{B61915B7-3520-6642-A5B3-0D43A7BD9EB1}" type="datetimeFigureOut">
              <a:rPr lang="en-US" smtClean="0"/>
              <a:t>6/3/2024</a:t>
            </a:fld>
            <a:endParaRPr lang="en-US"/>
          </a:p>
        </p:txBody>
      </p:sp>
      <p:sp>
        <p:nvSpPr>
          <p:cNvPr id="5" name="Footer Placeholder 4">
            <a:extLst>
              <a:ext uri="{FF2B5EF4-FFF2-40B4-BE49-F238E27FC236}">
                <a16:creationId xmlns:a16="http://schemas.microsoft.com/office/drawing/2014/main" id="{A664C925-F192-2F44-98BD-38106441D4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677AF4-D49A-AD41-A378-4C96267BF7C0}"/>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3758893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2A14A8-C2AF-734E-B996-9480AE029D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CFB35F3-C8CA-1748-8D49-496F032D489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952BC8-9CAC-AB48-A788-6E88DA881145}"/>
              </a:ext>
            </a:extLst>
          </p:cNvPr>
          <p:cNvSpPr>
            <a:spLocks noGrp="1"/>
          </p:cNvSpPr>
          <p:nvPr>
            <p:ph type="dt" sz="half" idx="10"/>
          </p:nvPr>
        </p:nvSpPr>
        <p:spPr/>
        <p:txBody>
          <a:bodyPr/>
          <a:lstStyle/>
          <a:p>
            <a:fld id="{B61915B7-3520-6642-A5B3-0D43A7BD9EB1}" type="datetimeFigureOut">
              <a:rPr lang="en-US" smtClean="0"/>
              <a:t>6/3/2024</a:t>
            </a:fld>
            <a:endParaRPr lang="en-US"/>
          </a:p>
        </p:txBody>
      </p:sp>
      <p:sp>
        <p:nvSpPr>
          <p:cNvPr id="5" name="Footer Placeholder 4">
            <a:extLst>
              <a:ext uri="{FF2B5EF4-FFF2-40B4-BE49-F238E27FC236}">
                <a16:creationId xmlns:a16="http://schemas.microsoft.com/office/drawing/2014/main" id="{5563C7A1-BF97-8942-AAFA-607F4F9A92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B60215-464D-F04D-82C9-BEB5F798AB4F}"/>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3085164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79951-75E6-3A48-9ED6-0D995DA58E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BFE181-BDCC-A844-B177-AA0492AF749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B8CA26-C95C-5E45-AF7C-7067AD0DF0EC}"/>
              </a:ext>
            </a:extLst>
          </p:cNvPr>
          <p:cNvSpPr>
            <a:spLocks noGrp="1"/>
          </p:cNvSpPr>
          <p:nvPr>
            <p:ph type="dt" sz="half" idx="10"/>
          </p:nvPr>
        </p:nvSpPr>
        <p:spPr/>
        <p:txBody>
          <a:bodyPr/>
          <a:lstStyle/>
          <a:p>
            <a:fld id="{B61915B7-3520-6642-A5B3-0D43A7BD9EB1}" type="datetimeFigureOut">
              <a:rPr lang="en-US" smtClean="0"/>
              <a:t>6/3/2024</a:t>
            </a:fld>
            <a:endParaRPr lang="en-US"/>
          </a:p>
        </p:txBody>
      </p:sp>
      <p:sp>
        <p:nvSpPr>
          <p:cNvPr id="5" name="Footer Placeholder 4">
            <a:extLst>
              <a:ext uri="{FF2B5EF4-FFF2-40B4-BE49-F238E27FC236}">
                <a16:creationId xmlns:a16="http://schemas.microsoft.com/office/drawing/2014/main" id="{061E59A8-E9F2-B940-AA80-5C088C7930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349FD4-9D2D-6D4B-843B-5C6FEE3AA5AA}"/>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2033618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30D3A-E09C-7543-B290-5B5AB002D8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934A9A-99C2-C548-977B-AD06B349F0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08028FD-6924-1445-B22A-9D3C825B9CBE}"/>
              </a:ext>
            </a:extLst>
          </p:cNvPr>
          <p:cNvSpPr>
            <a:spLocks noGrp="1"/>
          </p:cNvSpPr>
          <p:nvPr>
            <p:ph type="dt" sz="half" idx="10"/>
          </p:nvPr>
        </p:nvSpPr>
        <p:spPr/>
        <p:txBody>
          <a:bodyPr/>
          <a:lstStyle/>
          <a:p>
            <a:fld id="{B61915B7-3520-6642-A5B3-0D43A7BD9EB1}" type="datetimeFigureOut">
              <a:rPr lang="en-US" smtClean="0"/>
              <a:t>6/3/2024</a:t>
            </a:fld>
            <a:endParaRPr lang="en-US"/>
          </a:p>
        </p:txBody>
      </p:sp>
      <p:sp>
        <p:nvSpPr>
          <p:cNvPr id="5" name="Footer Placeholder 4">
            <a:extLst>
              <a:ext uri="{FF2B5EF4-FFF2-40B4-BE49-F238E27FC236}">
                <a16:creationId xmlns:a16="http://schemas.microsoft.com/office/drawing/2014/main" id="{2E43F538-F204-2E49-AD56-DAF27ED5E1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4DC882-D299-4C4F-BF8F-B312E0E21043}"/>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2769971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02DC9-5A82-F94F-BD14-889C9F9245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52A3327-B3AA-4E45-BEA1-596FB706069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91710F-BB86-9F43-ADCE-4E691F0390A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C687225-105B-1F4F-BC16-36161A95D618}"/>
              </a:ext>
            </a:extLst>
          </p:cNvPr>
          <p:cNvSpPr>
            <a:spLocks noGrp="1"/>
          </p:cNvSpPr>
          <p:nvPr>
            <p:ph type="dt" sz="half" idx="10"/>
          </p:nvPr>
        </p:nvSpPr>
        <p:spPr/>
        <p:txBody>
          <a:bodyPr/>
          <a:lstStyle/>
          <a:p>
            <a:fld id="{B61915B7-3520-6642-A5B3-0D43A7BD9EB1}" type="datetimeFigureOut">
              <a:rPr lang="en-US" smtClean="0"/>
              <a:t>6/3/2024</a:t>
            </a:fld>
            <a:endParaRPr lang="en-US"/>
          </a:p>
        </p:txBody>
      </p:sp>
      <p:sp>
        <p:nvSpPr>
          <p:cNvPr id="6" name="Footer Placeholder 5">
            <a:extLst>
              <a:ext uri="{FF2B5EF4-FFF2-40B4-BE49-F238E27FC236}">
                <a16:creationId xmlns:a16="http://schemas.microsoft.com/office/drawing/2014/main" id="{65E6AF08-A49C-FC4F-8A36-4645F858C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1D1F83-D86C-3A4A-A0C4-726A0DFC32A2}"/>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2871644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3BE10-15C7-274A-9ECC-D80E54DB533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E07642-9FA0-3F4E-93C3-4102887F2A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FD2AB18-4804-4A4E-A0D0-10F2BF6CEA6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0040D2-8A1A-F345-8EA3-1D35BC2E76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216BD38-C648-F945-858D-BAA8BD76B30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702C28-7297-AE48-94D9-2A7A9412EDA4}"/>
              </a:ext>
            </a:extLst>
          </p:cNvPr>
          <p:cNvSpPr>
            <a:spLocks noGrp="1"/>
          </p:cNvSpPr>
          <p:nvPr>
            <p:ph type="dt" sz="half" idx="10"/>
          </p:nvPr>
        </p:nvSpPr>
        <p:spPr/>
        <p:txBody>
          <a:bodyPr/>
          <a:lstStyle/>
          <a:p>
            <a:fld id="{B61915B7-3520-6642-A5B3-0D43A7BD9EB1}" type="datetimeFigureOut">
              <a:rPr lang="en-US" smtClean="0"/>
              <a:t>6/3/2024</a:t>
            </a:fld>
            <a:endParaRPr lang="en-US"/>
          </a:p>
        </p:txBody>
      </p:sp>
      <p:sp>
        <p:nvSpPr>
          <p:cNvPr id="8" name="Footer Placeholder 7">
            <a:extLst>
              <a:ext uri="{FF2B5EF4-FFF2-40B4-BE49-F238E27FC236}">
                <a16:creationId xmlns:a16="http://schemas.microsoft.com/office/drawing/2014/main" id="{83BE933E-79CF-1A4B-AB7E-6A115D62A0D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44BF2C2-AB6F-DA4E-B5BF-14650810B35D}"/>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3752040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BAC83-E280-C849-AAD8-66D6241D22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CBABF8-7680-6F48-AFB0-F29EFA012E81}"/>
              </a:ext>
            </a:extLst>
          </p:cNvPr>
          <p:cNvSpPr>
            <a:spLocks noGrp="1"/>
          </p:cNvSpPr>
          <p:nvPr>
            <p:ph type="dt" sz="half" idx="10"/>
          </p:nvPr>
        </p:nvSpPr>
        <p:spPr/>
        <p:txBody>
          <a:bodyPr/>
          <a:lstStyle/>
          <a:p>
            <a:fld id="{B61915B7-3520-6642-A5B3-0D43A7BD9EB1}" type="datetimeFigureOut">
              <a:rPr lang="en-US" smtClean="0"/>
              <a:t>6/3/2024</a:t>
            </a:fld>
            <a:endParaRPr lang="en-US"/>
          </a:p>
        </p:txBody>
      </p:sp>
      <p:sp>
        <p:nvSpPr>
          <p:cNvPr id="4" name="Footer Placeholder 3">
            <a:extLst>
              <a:ext uri="{FF2B5EF4-FFF2-40B4-BE49-F238E27FC236}">
                <a16:creationId xmlns:a16="http://schemas.microsoft.com/office/drawing/2014/main" id="{BCB600CA-3CFD-5148-90A8-E8E5DF7D53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70E91B-1E28-8D4A-9CC5-6DCB1D999816}"/>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3523331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E38CC2-ED7B-BE49-BBA7-3592B88B0407}"/>
              </a:ext>
            </a:extLst>
          </p:cNvPr>
          <p:cNvSpPr>
            <a:spLocks noGrp="1"/>
          </p:cNvSpPr>
          <p:nvPr>
            <p:ph type="dt" sz="half" idx="10"/>
          </p:nvPr>
        </p:nvSpPr>
        <p:spPr/>
        <p:txBody>
          <a:bodyPr/>
          <a:lstStyle/>
          <a:p>
            <a:fld id="{B61915B7-3520-6642-A5B3-0D43A7BD9EB1}" type="datetimeFigureOut">
              <a:rPr lang="en-US" smtClean="0"/>
              <a:t>6/3/2024</a:t>
            </a:fld>
            <a:endParaRPr lang="en-US"/>
          </a:p>
        </p:txBody>
      </p:sp>
      <p:sp>
        <p:nvSpPr>
          <p:cNvPr id="3" name="Footer Placeholder 2">
            <a:extLst>
              <a:ext uri="{FF2B5EF4-FFF2-40B4-BE49-F238E27FC236}">
                <a16:creationId xmlns:a16="http://schemas.microsoft.com/office/drawing/2014/main" id="{5D4CD0E6-B971-C341-B665-96304016FFA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650F18-FDEA-EB4A-869F-80E261C53FB8}"/>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3622959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4BF01-B745-A94F-880B-D29F2DF7B4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994012-3B54-934A-9EA7-63092897938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A4F148-4B96-C14D-B393-205E9EA139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220C82C-2FB0-8B4E-92E3-CC7F73309EA1}"/>
              </a:ext>
            </a:extLst>
          </p:cNvPr>
          <p:cNvSpPr>
            <a:spLocks noGrp="1"/>
          </p:cNvSpPr>
          <p:nvPr>
            <p:ph type="dt" sz="half" idx="10"/>
          </p:nvPr>
        </p:nvSpPr>
        <p:spPr/>
        <p:txBody>
          <a:bodyPr/>
          <a:lstStyle/>
          <a:p>
            <a:fld id="{B61915B7-3520-6642-A5B3-0D43A7BD9EB1}" type="datetimeFigureOut">
              <a:rPr lang="en-US" smtClean="0"/>
              <a:t>6/3/2024</a:t>
            </a:fld>
            <a:endParaRPr lang="en-US"/>
          </a:p>
        </p:txBody>
      </p:sp>
      <p:sp>
        <p:nvSpPr>
          <p:cNvPr id="6" name="Footer Placeholder 5">
            <a:extLst>
              <a:ext uri="{FF2B5EF4-FFF2-40B4-BE49-F238E27FC236}">
                <a16:creationId xmlns:a16="http://schemas.microsoft.com/office/drawing/2014/main" id="{ABA340D8-AA80-E545-9565-F1857BF5FA7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B2F5CF-FFF1-A44F-8BD2-80FDA19F08F3}"/>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2333782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827A5-442A-6F47-BEC9-66BC0FBBA2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BCE001-4B24-3E42-87B8-53C73A6FD86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8B3BBF-941A-784E-81EB-AC5FB76C0D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48D803-11EF-6546-9B69-560E13C1A2C9}"/>
              </a:ext>
            </a:extLst>
          </p:cNvPr>
          <p:cNvSpPr>
            <a:spLocks noGrp="1"/>
          </p:cNvSpPr>
          <p:nvPr>
            <p:ph type="dt" sz="half" idx="10"/>
          </p:nvPr>
        </p:nvSpPr>
        <p:spPr/>
        <p:txBody>
          <a:bodyPr/>
          <a:lstStyle/>
          <a:p>
            <a:fld id="{B61915B7-3520-6642-A5B3-0D43A7BD9EB1}" type="datetimeFigureOut">
              <a:rPr lang="en-US" smtClean="0"/>
              <a:t>6/3/2024</a:t>
            </a:fld>
            <a:endParaRPr lang="en-US"/>
          </a:p>
        </p:txBody>
      </p:sp>
      <p:sp>
        <p:nvSpPr>
          <p:cNvPr id="6" name="Footer Placeholder 5">
            <a:extLst>
              <a:ext uri="{FF2B5EF4-FFF2-40B4-BE49-F238E27FC236}">
                <a16:creationId xmlns:a16="http://schemas.microsoft.com/office/drawing/2014/main" id="{A660907E-6DEB-B54A-803F-6D5D459D31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93DE02-DE44-4049-BEE4-A0E4A4A23484}"/>
              </a:ext>
            </a:extLst>
          </p:cNvPr>
          <p:cNvSpPr>
            <a:spLocks noGrp="1"/>
          </p:cNvSpPr>
          <p:nvPr>
            <p:ph type="sldNum" sz="quarter" idx="12"/>
          </p:nvPr>
        </p:nvSpPr>
        <p:spPr/>
        <p:txBody>
          <a:bodyPr/>
          <a:lstStyle/>
          <a:p>
            <a:fld id="{CB26BE96-C26F-494C-A240-D526A134E3D4}" type="slidenum">
              <a:rPr lang="en-US" smtClean="0"/>
              <a:t>‹#›</a:t>
            </a:fld>
            <a:endParaRPr lang="en-US"/>
          </a:p>
        </p:txBody>
      </p:sp>
    </p:spTree>
    <p:extLst>
      <p:ext uri="{BB962C8B-B14F-4D97-AF65-F5344CB8AC3E}">
        <p14:creationId xmlns:p14="http://schemas.microsoft.com/office/powerpoint/2010/main" val="12361812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6BAFD4-81C8-1B47-805A-E56B73165F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8573705-A88C-3A43-95FE-E2B5AEAA88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EC6F3-07E3-3B45-9D64-A71CD19866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915B7-3520-6642-A5B3-0D43A7BD9EB1}" type="datetimeFigureOut">
              <a:rPr lang="en-US" smtClean="0"/>
              <a:t>6/3/2024</a:t>
            </a:fld>
            <a:endParaRPr lang="en-US"/>
          </a:p>
        </p:txBody>
      </p:sp>
      <p:sp>
        <p:nvSpPr>
          <p:cNvPr id="5" name="Footer Placeholder 4">
            <a:extLst>
              <a:ext uri="{FF2B5EF4-FFF2-40B4-BE49-F238E27FC236}">
                <a16:creationId xmlns:a16="http://schemas.microsoft.com/office/drawing/2014/main" id="{321D00A8-4058-6444-9EBB-73F8174E20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857776-9BA2-524C-888D-E0561AA569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26BE96-C26F-494C-A240-D526A134E3D4}" type="slidenum">
              <a:rPr lang="en-US" smtClean="0"/>
              <a:t>‹#›</a:t>
            </a:fld>
            <a:endParaRPr lang="en-US"/>
          </a:p>
        </p:txBody>
      </p:sp>
    </p:spTree>
    <p:extLst>
      <p:ext uri="{BB962C8B-B14F-4D97-AF65-F5344CB8AC3E}">
        <p14:creationId xmlns:p14="http://schemas.microsoft.com/office/powerpoint/2010/main" val="2255124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08013/Relationships_Education__Relationships_and_Sex_Education__RSE__and_Health_Education.pdf"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9218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E2B3C-EF95-BA45-8C36-18ED987D9589}"/>
              </a:ext>
            </a:extLst>
          </p:cNvPr>
          <p:cNvSpPr>
            <a:spLocks noGrp="1"/>
          </p:cNvSpPr>
          <p:nvPr>
            <p:ph type="ctrTitle"/>
          </p:nvPr>
        </p:nvSpPr>
        <p:spPr>
          <a:xfrm>
            <a:off x="1421773" y="667740"/>
            <a:ext cx="8748594" cy="4110000"/>
          </a:xfrm>
        </p:spPr>
        <p:txBody>
          <a:bodyPr anchor="t">
            <a:noAutofit/>
          </a:bodyPr>
          <a:lstStyle/>
          <a:p>
            <a:br>
              <a:rPr lang="en-US" sz="4400" b="1" dirty="0">
                <a:ln w="12700">
                  <a:noFill/>
                </a:ln>
                <a:solidFill>
                  <a:schemeClr val="bg1"/>
                </a:solidFill>
              </a:rPr>
            </a:br>
            <a:br>
              <a:rPr lang="en-US" sz="4400" b="1" dirty="0">
                <a:ln w="12700">
                  <a:noFill/>
                </a:ln>
                <a:solidFill>
                  <a:schemeClr val="bg1"/>
                </a:solidFill>
              </a:rPr>
            </a:br>
            <a:r>
              <a:rPr lang="en-US" sz="4400" b="1" dirty="0">
                <a:ln w="12700">
                  <a:noFill/>
                </a:ln>
                <a:solidFill>
                  <a:schemeClr val="bg1"/>
                </a:solidFill>
              </a:rPr>
              <a:t>Consultation and Parental Engagement  for RHSE</a:t>
            </a:r>
            <a:br>
              <a:rPr lang="en-US" sz="4400" b="1" dirty="0">
                <a:ln w="12700">
                  <a:noFill/>
                </a:ln>
                <a:solidFill>
                  <a:schemeClr val="bg1"/>
                </a:solidFill>
              </a:rPr>
            </a:br>
            <a:r>
              <a:rPr lang="en-US" sz="3200" b="1" dirty="0">
                <a:ln w="12700">
                  <a:noFill/>
                </a:ln>
                <a:solidFill>
                  <a:schemeClr val="bg1"/>
                </a:solidFill>
              </a:rPr>
              <a:t>(Relationships</a:t>
            </a:r>
            <a:r>
              <a:rPr lang="en-US" sz="3200" b="1">
                <a:ln w="12700">
                  <a:noFill/>
                </a:ln>
                <a:solidFill>
                  <a:schemeClr val="bg1"/>
                </a:solidFill>
              </a:rPr>
              <a:t>, Sex </a:t>
            </a:r>
            <a:r>
              <a:rPr lang="en-US" sz="3200" b="1" dirty="0">
                <a:ln w="12700">
                  <a:noFill/>
                </a:ln>
                <a:solidFill>
                  <a:schemeClr val="bg1"/>
                </a:solidFill>
              </a:rPr>
              <a:t>AND Health Education)</a:t>
            </a:r>
            <a:br>
              <a:rPr lang="en-US" sz="3200" b="1" dirty="0">
                <a:ln w="12700">
                  <a:noFill/>
                </a:ln>
                <a:solidFill>
                  <a:schemeClr val="bg1"/>
                </a:solidFill>
              </a:rPr>
            </a:br>
            <a:br>
              <a:rPr lang="en-US" sz="4400" b="1" dirty="0">
                <a:ln w="12700">
                  <a:noFill/>
                </a:ln>
                <a:solidFill>
                  <a:schemeClr val="bg1"/>
                </a:solidFill>
              </a:rPr>
            </a:br>
            <a:r>
              <a:rPr lang="en-US" sz="2400" b="1" dirty="0">
                <a:ln w="12700">
                  <a:noFill/>
                </a:ln>
                <a:solidFill>
                  <a:schemeClr val="bg1"/>
                </a:solidFill>
              </a:rPr>
              <a:t>How do we meet the statutory guidance in and make it meaningful for our school community?</a:t>
            </a:r>
          </a:p>
        </p:txBody>
      </p:sp>
      <p:pic>
        <p:nvPicPr>
          <p:cNvPr id="6" name="Picture 5">
            <a:extLst>
              <a:ext uri="{FF2B5EF4-FFF2-40B4-BE49-F238E27FC236}">
                <a16:creationId xmlns:a16="http://schemas.microsoft.com/office/drawing/2014/main" id="{E70DB8A4-59C1-E046-8B72-E87E665B27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0164" y="5609402"/>
            <a:ext cx="2151672" cy="1248598"/>
          </a:xfrm>
          <a:prstGeom prst="rect">
            <a:avLst/>
          </a:prstGeom>
        </p:spPr>
      </p:pic>
    </p:spTree>
    <p:extLst>
      <p:ext uri="{BB962C8B-B14F-4D97-AF65-F5344CB8AC3E}">
        <p14:creationId xmlns:p14="http://schemas.microsoft.com/office/powerpoint/2010/main" val="2182514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0062AA6-7383-0D77-FCF9-DF8A3607C43D}"/>
              </a:ext>
            </a:extLst>
          </p:cNvPr>
          <p:cNvSpPr txBox="1"/>
          <p:nvPr/>
        </p:nvSpPr>
        <p:spPr>
          <a:xfrm>
            <a:off x="680224" y="301083"/>
            <a:ext cx="4092498" cy="646331"/>
          </a:xfrm>
          <a:prstGeom prst="rect">
            <a:avLst/>
          </a:prstGeom>
          <a:noFill/>
        </p:spPr>
        <p:txBody>
          <a:bodyPr wrap="square" rtlCol="0">
            <a:spAutoFit/>
          </a:bodyPr>
          <a:lstStyle/>
          <a:p>
            <a:r>
              <a:rPr lang="en-GB" sz="3600" u="sng" dirty="0"/>
              <a:t>Year 3 Weekly Plan </a:t>
            </a:r>
          </a:p>
        </p:txBody>
      </p:sp>
      <p:pic>
        <p:nvPicPr>
          <p:cNvPr id="4" name="Picture 3">
            <a:extLst>
              <a:ext uri="{FF2B5EF4-FFF2-40B4-BE49-F238E27FC236}">
                <a16:creationId xmlns:a16="http://schemas.microsoft.com/office/drawing/2014/main" id="{3889A89B-6338-5288-8C01-8E1C84B969B1}"/>
              </a:ext>
            </a:extLst>
          </p:cNvPr>
          <p:cNvPicPr>
            <a:picLocks noChangeAspect="1"/>
          </p:cNvPicPr>
          <p:nvPr/>
        </p:nvPicPr>
        <p:blipFill>
          <a:blip r:embed="rId3"/>
          <a:stretch>
            <a:fillRect/>
          </a:stretch>
        </p:blipFill>
        <p:spPr>
          <a:xfrm>
            <a:off x="273514" y="947413"/>
            <a:ext cx="11238261" cy="5571221"/>
          </a:xfrm>
          <a:prstGeom prst="rect">
            <a:avLst/>
          </a:prstGeom>
        </p:spPr>
      </p:pic>
    </p:spTree>
    <p:extLst>
      <p:ext uri="{BB962C8B-B14F-4D97-AF65-F5344CB8AC3E}">
        <p14:creationId xmlns:p14="http://schemas.microsoft.com/office/powerpoint/2010/main" val="1860760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193" y="622819"/>
            <a:ext cx="10515600" cy="873472"/>
          </a:xfrm>
        </p:spPr>
        <p:txBody>
          <a:bodyPr>
            <a:normAutofit/>
          </a:bodyPr>
          <a:lstStyle/>
          <a:p>
            <a:r>
              <a:rPr lang="en-GB" dirty="0"/>
              <a:t>Piece  1 – How Babies Grow</a:t>
            </a:r>
          </a:p>
        </p:txBody>
      </p:sp>
      <p:sp>
        <p:nvSpPr>
          <p:cNvPr id="3" name="Content Placeholder 2"/>
          <p:cNvSpPr>
            <a:spLocks noGrp="1"/>
          </p:cNvSpPr>
          <p:nvPr>
            <p:ph idx="1"/>
          </p:nvPr>
        </p:nvSpPr>
        <p:spPr>
          <a:xfrm>
            <a:off x="256308" y="1496291"/>
            <a:ext cx="11630892" cy="4738890"/>
          </a:xfrm>
        </p:spPr>
        <p:txBody>
          <a:bodyPr>
            <a:normAutofit/>
          </a:bodyPr>
          <a:lstStyle/>
          <a:p>
            <a:pPr marL="0" indent="0">
              <a:buNone/>
            </a:pPr>
            <a:r>
              <a:rPr lang="en-GB" dirty="0"/>
              <a:t>Outcomes:</a:t>
            </a:r>
          </a:p>
          <a:p>
            <a:pPr>
              <a:buFont typeface="Wingdings" panose="05000000000000000000" pitchFamily="2" charset="2"/>
              <a:buChar char="Ø"/>
            </a:pPr>
            <a:r>
              <a:rPr lang="en-GB" dirty="0"/>
              <a:t>Understand that in animals and humans lots of changes happen between conception and growing up, and that usually it is the female who has the baby</a:t>
            </a:r>
          </a:p>
          <a:p>
            <a:pPr>
              <a:buFont typeface="Wingdings" panose="05000000000000000000" pitchFamily="2" charset="2"/>
              <a:buChar char="Ø"/>
            </a:pPr>
            <a:r>
              <a:rPr lang="en-GB" dirty="0"/>
              <a:t>Express how I feel when I see babies or baby animals</a:t>
            </a:r>
          </a:p>
          <a:p>
            <a:pPr marL="0" indent="0">
              <a:buNone/>
            </a:pPr>
            <a:endParaRPr lang="en-GB" dirty="0"/>
          </a:p>
          <a:p>
            <a:pPr marL="0" indent="0">
              <a:buNone/>
            </a:pPr>
            <a:r>
              <a:rPr lang="en-GB" dirty="0"/>
              <a:t>Learning:</a:t>
            </a:r>
          </a:p>
          <a:p>
            <a:r>
              <a:rPr lang="en-GB" dirty="0"/>
              <a:t>To understand the requirements for caring for a child. </a:t>
            </a:r>
          </a:p>
          <a:p>
            <a:r>
              <a:rPr lang="en-GB" dirty="0"/>
              <a:t>To begin to understand the roles of a child's parents. </a:t>
            </a:r>
          </a:p>
        </p:txBody>
      </p:sp>
    </p:spTree>
    <p:extLst>
      <p:ext uri="{BB962C8B-B14F-4D97-AF65-F5344CB8AC3E}">
        <p14:creationId xmlns:p14="http://schemas.microsoft.com/office/powerpoint/2010/main" val="3086314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88" y="-181271"/>
            <a:ext cx="10515600" cy="1325563"/>
          </a:xfrm>
        </p:spPr>
        <p:txBody>
          <a:bodyPr/>
          <a:lstStyle/>
          <a:p>
            <a:r>
              <a:rPr lang="en-GB" dirty="0"/>
              <a:t>Piece 1 - Images</a:t>
            </a:r>
          </a:p>
        </p:txBody>
      </p:sp>
      <p:pic>
        <p:nvPicPr>
          <p:cNvPr id="4" name="Picture 3">
            <a:extLst>
              <a:ext uri="{FF2B5EF4-FFF2-40B4-BE49-F238E27FC236}">
                <a16:creationId xmlns:a16="http://schemas.microsoft.com/office/drawing/2014/main" id="{DA6271FB-DDC7-E37B-73A4-C825412CB0E4}"/>
              </a:ext>
            </a:extLst>
          </p:cNvPr>
          <p:cNvPicPr>
            <a:picLocks noChangeAspect="1"/>
          </p:cNvPicPr>
          <p:nvPr/>
        </p:nvPicPr>
        <p:blipFill>
          <a:blip r:embed="rId3"/>
          <a:stretch>
            <a:fillRect/>
          </a:stretch>
        </p:blipFill>
        <p:spPr>
          <a:xfrm>
            <a:off x="121988" y="855524"/>
            <a:ext cx="2988000" cy="4130139"/>
          </a:xfrm>
          <a:prstGeom prst="rect">
            <a:avLst/>
          </a:prstGeom>
        </p:spPr>
      </p:pic>
      <p:pic>
        <p:nvPicPr>
          <p:cNvPr id="11" name="Picture 10">
            <a:extLst>
              <a:ext uri="{FF2B5EF4-FFF2-40B4-BE49-F238E27FC236}">
                <a16:creationId xmlns:a16="http://schemas.microsoft.com/office/drawing/2014/main" id="{57680911-ADDE-27CB-34C4-7BEEDBD79F27}"/>
              </a:ext>
            </a:extLst>
          </p:cNvPr>
          <p:cNvPicPr>
            <a:picLocks noChangeAspect="1"/>
          </p:cNvPicPr>
          <p:nvPr/>
        </p:nvPicPr>
        <p:blipFill>
          <a:blip r:embed="rId4"/>
          <a:stretch>
            <a:fillRect/>
          </a:stretch>
        </p:blipFill>
        <p:spPr>
          <a:xfrm>
            <a:off x="3129188" y="859402"/>
            <a:ext cx="2988000" cy="4126569"/>
          </a:xfrm>
          <a:prstGeom prst="rect">
            <a:avLst/>
          </a:prstGeom>
        </p:spPr>
      </p:pic>
      <p:pic>
        <p:nvPicPr>
          <p:cNvPr id="13" name="Picture 12">
            <a:extLst>
              <a:ext uri="{FF2B5EF4-FFF2-40B4-BE49-F238E27FC236}">
                <a16:creationId xmlns:a16="http://schemas.microsoft.com/office/drawing/2014/main" id="{26D6624F-1958-3B3B-6A88-1A4EC38DD9F0}"/>
              </a:ext>
            </a:extLst>
          </p:cNvPr>
          <p:cNvPicPr>
            <a:picLocks noChangeAspect="1"/>
          </p:cNvPicPr>
          <p:nvPr/>
        </p:nvPicPr>
        <p:blipFill>
          <a:blip r:embed="rId5"/>
          <a:stretch>
            <a:fillRect/>
          </a:stretch>
        </p:blipFill>
        <p:spPr>
          <a:xfrm>
            <a:off x="6136388" y="855524"/>
            <a:ext cx="2988000" cy="4116409"/>
          </a:xfrm>
          <a:prstGeom prst="rect">
            <a:avLst/>
          </a:prstGeom>
        </p:spPr>
      </p:pic>
      <p:pic>
        <p:nvPicPr>
          <p:cNvPr id="15" name="Picture 14">
            <a:extLst>
              <a:ext uri="{FF2B5EF4-FFF2-40B4-BE49-F238E27FC236}">
                <a16:creationId xmlns:a16="http://schemas.microsoft.com/office/drawing/2014/main" id="{66B85AA8-39CE-EE86-06C1-5579A0503CE8}"/>
              </a:ext>
            </a:extLst>
          </p:cNvPr>
          <p:cNvPicPr>
            <a:picLocks noChangeAspect="1"/>
          </p:cNvPicPr>
          <p:nvPr/>
        </p:nvPicPr>
        <p:blipFill>
          <a:blip r:embed="rId6"/>
          <a:stretch>
            <a:fillRect/>
          </a:stretch>
        </p:blipFill>
        <p:spPr>
          <a:xfrm>
            <a:off x="9143588" y="826608"/>
            <a:ext cx="2988000" cy="3085686"/>
          </a:xfrm>
          <a:prstGeom prst="rect">
            <a:avLst/>
          </a:prstGeom>
        </p:spPr>
      </p:pic>
    </p:spTree>
    <p:extLst>
      <p:ext uri="{BB962C8B-B14F-4D97-AF65-F5344CB8AC3E}">
        <p14:creationId xmlns:p14="http://schemas.microsoft.com/office/powerpoint/2010/main" val="470429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Piece 2 – Babies</a:t>
            </a:r>
          </a:p>
        </p:txBody>
      </p:sp>
      <p:sp>
        <p:nvSpPr>
          <p:cNvPr id="3" name="Content Placeholder 2"/>
          <p:cNvSpPr>
            <a:spLocks noGrp="1"/>
          </p:cNvSpPr>
          <p:nvPr>
            <p:ph idx="1"/>
          </p:nvPr>
        </p:nvSpPr>
        <p:spPr/>
        <p:txBody>
          <a:bodyPr/>
          <a:lstStyle/>
          <a:p>
            <a:pPr marL="0" indent="0">
              <a:buNone/>
            </a:pPr>
            <a:r>
              <a:rPr lang="en-GB" dirty="0"/>
              <a:t>Outcomes:</a:t>
            </a:r>
          </a:p>
          <a:p>
            <a:pPr>
              <a:buFont typeface="Wingdings" panose="05000000000000000000" pitchFamily="2" charset="2"/>
              <a:buChar char="Ø"/>
            </a:pPr>
            <a:r>
              <a:rPr lang="en-GB" dirty="0"/>
              <a:t>Understand how babies grow and develop in the mother’s uterus and understand what a baby needs to live and grow. </a:t>
            </a:r>
          </a:p>
          <a:p>
            <a:pPr>
              <a:buFont typeface="Wingdings" panose="05000000000000000000" pitchFamily="2" charset="2"/>
              <a:buChar char="Ø"/>
            </a:pPr>
            <a:r>
              <a:rPr lang="en-GB" dirty="0"/>
              <a:t>Express how I might feel if I had a new baby in my family</a:t>
            </a:r>
          </a:p>
          <a:p>
            <a:pPr marL="0" indent="0">
              <a:buNone/>
            </a:pPr>
            <a:r>
              <a:rPr lang="en-GB" dirty="0"/>
              <a:t>Learning:</a:t>
            </a:r>
          </a:p>
          <a:p>
            <a:r>
              <a:rPr lang="en-GB" dirty="0"/>
              <a:t>Children will be taught what are the needs of a baby in order to grow and survive in early life</a:t>
            </a:r>
          </a:p>
          <a:p>
            <a:r>
              <a:rPr lang="en-GB" dirty="0"/>
              <a:t>Children will then discuss about when life starts and learn that a baby begins its life in the womb. </a:t>
            </a:r>
          </a:p>
          <a:p>
            <a:endParaRPr lang="en-GB" dirty="0"/>
          </a:p>
        </p:txBody>
      </p:sp>
    </p:spTree>
    <p:extLst>
      <p:ext uri="{BB962C8B-B14F-4D97-AF65-F5344CB8AC3E}">
        <p14:creationId xmlns:p14="http://schemas.microsoft.com/office/powerpoint/2010/main" val="2764207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Piece 2 - Images</a:t>
            </a:r>
          </a:p>
        </p:txBody>
      </p:sp>
      <p:pic>
        <p:nvPicPr>
          <p:cNvPr id="10" name="Picture 9">
            <a:extLst>
              <a:ext uri="{FF2B5EF4-FFF2-40B4-BE49-F238E27FC236}">
                <a16:creationId xmlns:a16="http://schemas.microsoft.com/office/drawing/2014/main" id="{8D174ADA-9496-1B85-D79A-C13189D72A03}"/>
              </a:ext>
            </a:extLst>
          </p:cNvPr>
          <p:cNvPicPr>
            <a:picLocks noChangeAspect="1"/>
          </p:cNvPicPr>
          <p:nvPr/>
        </p:nvPicPr>
        <p:blipFill>
          <a:blip r:embed="rId3"/>
          <a:stretch>
            <a:fillRect/>
          </a:stretch>
        </p:blipFill>
        <p:spPr>
          <a:xfrm>
            <a:off x="125473" y="1281998"/>
            <a:ext cx="4925112" cy="3429479"/>
          </a:xfrm>
          <a:prstGeom prst="rect">
            <a:avLst/>
          </a:prstGeom>
        </p:spPr>
      </p:pic>
      <p:pic>
        <p:nvPicPr>
          <p:cNvPr id="12" name="Picture 11">
            <a:extLst>
              <a:ext uri="{FF2B5EF4-FFF2-40B4-BE49-F238E27FC236}">
                <a16:creationId xmlns:a16="http://schemas.microsoft.com/office/drawing/2014/main" id="{19F7835B-7259-8C43-B328-7BDFD22D45D6}"/>
              </a:ext>
            </a:extLst>
          </p:cNvPr>
          <p:cNvPicPr>
            <a:picLocks noChangeAspect="1"/>
          </p:cNvPicPr>
          <p:nvPr/>
        </p:nvPicPr>
        <p:blipFill>
          <a:blip r:embed="rId4"/>
          <a:stretch>
            <a:fillRect/>
          </a:stretch>
        </p:blipFill>
        <p:spPr>
          <a:xfrm>
            <a:off x="6522542" y="755757"/>
            <a:ext cx="5298157" cy="5737118"/>
          </a:xfrm>
          <a:prstGeom prst="rect">
            <a:avLst/>
          </a:prstGeom>
        </p:spPr>
      </p:pic>
    </p:spTree>
    <p:extLst>
      <p:ext uri="{BB962C8B-B14F-4D97-AF65-F5344CB8AC3E}">
        <p14:creationId xmlns:p14="http://schemas.microsoft.com/office/powerpoint/2010/main" val="8366761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017" y="-49769"/>
            <a:ext cx="10515600" cy="1325563"/>
          </a:xfrm>
        </p:spPr>
        <p:txBody>
          <a:bodyPr/>
          <a:lstStyle/>
          <a:p>
            <a:r>
              <a:rPr lang="en-GB" dirty="0"/>
              <a:t>                                                   Piece 2 - Images</a:t>
            </a:r>
          </a:p>
        </p:txBody>
      </p:sp>
      <p:pic>
        <p:nvPicPr>
          <p:cNvPr id="7" name="Picture 6">
            <a:extLst>
              <a:ext uri="{FF2B5EF4-FFF2-40B4-BE49-F238E27FC236}">
                <a16:creationId xmlns:a16="http://schemas.microsoft.com/office/drawing/2014/main" id="{4F78BFBA-4A3E-A331-4E0A-DBC64281E33A}"/>
              </a:ext>
            </a:extLst>
          </p:cNvPr>
          <p:cNvPicPr>
            <a:picLocks noChangeAspect="1"/>
          </p:cNvPicPr>
          <p:nvPr/>
        </p:nvPicPr>
        <p:blipFill>
          <a:blip r:embed="rId3"/>
          <a:stretch>
            <a:fillRect/>
          </a:stretch>
        </p:blipFill>
        <p:spPr>
          <a:xfrm>
            <a:off x="227561" y="828128"/>
            <a:ext cx="5308715" cy="5717078"/>
          </a:xfrm>
          <a:prstGeom prst="rect">
            <a:avLst/>
          </a:prstGeom>
        </p:spPr>
      </p:pic>
      <p:pic>
        <p:nvPicPr>
          <p:cNvPr id="9" name="Picture 8">
            <a:extLst>
              <a:ext uri="{FF2B5EF4-FFF2-40B4-BE49-F238E27FC236}">
                <a16:creationId xmlns:a16="http://schemas.microsoft.com/office/drawing/2014/main" id="{9EBAEC41-152E-C8CA-F185-7517D2A94812}"/>
              </a:ext>
            </a:extLst>
          </p:cNvPr>
          <p:cNvPicPr>
            <a:picLocks noChangeAspect="1"/>
          </p:cNvPicPr>
          <p:nvPr/>
        </p:nvPicPr>
        <p:blipFill>
          <a:blip r:embed="rId4"/>
          <a:stretch>
            <a:fillRect/>
          </a:stretch>
        </p:blipFill>
        <p:spPr>
          <a:xfrm>
            <a:off x="5809287" y="1777810"/>
            <a:ext cx="6155152" cy="3136760"/>
          </a:xfrm>
          <a:prstGeom prst="rect">
            <a:avLst/>
          </a:prstGeom>
        </p:spPr>
      </p:pic>
    </p:spTree>
    <p:extLst>
      <p:ext uri="{BB962C8B-B14F-4D97-AF65-F5344CB8AC3E}">
        <p14:creationId xmlns:p14="http://schemas.microsoft.com/office/powerpoint/2010/main" val="2674521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81037"/>
            <a:ext cx="10515600" cy="915035"/>
          </a:xfrm>
        </p:spPr>
        <p:txBody>
          <a:bodyPr/>
          <a:lstStyle/>
          <a:p>
            <a:r>
              <a:rPr lang="en-GB" dirty="0"/>
              <a:t>Piece 3 – Outside body changes</a:t>
            </a:r>
          </a:p>
        </p:txBody>
      </p:sp>
      <p:sp>
        <p:nvSpPr>
          <p:cNvPr id="3" name="Content Placeholder 2"/>
          <p:cNvSpPr>
            <a:spLocks noGrp="1"/>
          </p:cNvSpPr>
          <p:nvPr>
            <p:ph idx="1"/>
          </p:nvPr>
        </p:nvSpPr>
        <p:spPr>
          <a:xfrm>
            <a:off x="382385" y="1413165"/>
            <a:ext cx="11504815" cy="5087388"/>
          </a:xfrm>
        </p:spPr>
        <p:txBody>
          <a:bodyPr>
            <a:normAutofit lnSpcReduction="10000"/>
          </a:bodyPr>
          <a:lstStyle/>
          <a:p>
            <a:pPr marL="0" indent="0">
              <a:buNone/>
            </a:pPr>
            <a:r>
              <a:rPr lang="en-GB" dirty="0"/>
              <a:t>Outcomes:</a:t>
            </a:r>
          </a:p>
          <a:p>
            <a:pPr>
              <a:buFont typeface="Wingdings" panose="05000000000000000000" pitchFamily="2" charset="2"/>
              <a:buChar char="Ø"/>
            </a:pPr>
            <a:r>
              <a:rPr lang="en-GB" dirty="0"/>
              <a:t>Understand that boys’ and girls’ bodies need to change so that when they grow up their bodies can make babies.</a:t>
            </a:r>
          </a:p>
          <a:p>
            <a:pPr>
              <a:buFont typeface="Wingdings" panose="05000000000000000000" pitchFamily="2" charset="2"/>
              <a:buChar char="Ø"/>
            </a:pPr>
            <a:r>
              <a:rPr lang="en-GB" dirty="0"/>
              <a:t>Identify how boys’ and girls’ bodies change on the outside during this growing up process. </a:t>
            </a:r>
          </a:p>
          <a:p>
            <a:pPr>
              <a:buFont typeface="Wingdings" panose="05000000000000000000" pitchFamily="2" charset="2"/>
              <a:buChar char="Ø"/>
            </a:pPr>
            <a:r>
              <a:rPr lang="en-GB" dirty="0"/>
              <a:t>Recognise how I feel about these changes happening to me and how to cope with those feelings.</a:t>
            </a:r>
          </a:p>
          <a:p>
            <a:pPr marL="0" indent="0">
              <a:buNone/>
            </a:pPr>
            <a:r>
              <a:rPr lang="en-GB" dirty="0"/>
              <a:t>Learning:</a:t>
            </a:r>
          </a:p>
          <a:p>
            <a:r>
              <a:rPr lang="en-GB" dirty="0"/>
              <a:t>Children will be taught how both the male and female body changes during puberty. </a:t>
            </a:r>
          </a:p>
          <a:p>
            <a:r>
              <a:rPr lang="en-GB" dirty="0"/>
              <a:t>Children will understand that they will be going through changes and how some changes can be controlled, and others can’t. </a:t>
            </a:r>
          </a:p>
        </p:txBody>
      </p:sp>
    </p:spTree>
    <p:extLst>
      <p:ext uri="{BB962C8B-B14F-4D97-AF65-F5344CB8AC3E}">
        <p14:creationId xmlns:p14="http://schemas.microsoft.com/office/powerpoint/2010/main" val="1149591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687" y="-148246"/>
            <a:ext cx="10515600" cy="1325563"/>
          </a:xfrm>
        </p:spPr>
        <p:txBody>
          <a:bodyPr/>
          <a:lstStyle/>
          <a:p>
            <a:r>
              <a:rPr lang="en-GB" dirty="0"/>
              <a:t>Piece 3 - Images</a:t>
            </a:r>
          </a:p>
        </p:txBody>
      </p:sp>
      <p:pic>
        <p:nvPicPr>
          <p:cNvPr id="10" name="Picture 9">
            <a:extLst>
              <a:ext uri="{FF2B5EF4-FFF2-40B4-BE49-F238E27FC236}">
                <a16:creationId xmlns:a16="http://schemas.microsoft.com/office/drawing/2014/main" id="{0DDCAD3C-97CA-7FD3-9F90-54EECEA1FE63}"/>
              </a:ext>
            </a:extLst>
          </p:cNvPr>
          <p:cNvPicPr>
            <a:picLocks noChangeAspect="1"/>
          </p:cNvPicPr>
          <p:nvPr/>
        </p:nvPicPr>
        <p:blipFill>
          <a:blip r:embed="rId3"/>
          <a:stretch>
            <a:fillRect/>
          </a:stretch>
        </p:blipFill>
        <p:spPr>
          <a:xfrm>
            <a:off x="804949" y="756691"/>
            <a:ext cx="4140000" cy="5732308"/>
          </a:xfrm>
          <a:prstGeom prst="rect">
            <a:avLst/>
          </a:prstGeom>
        </p:spPr>
      </p:pic>
      <p:pic>
        <p:nvPicPr>
          <p:cNvPr id="12" name="Picture 11">
            <a:extLst>
              <a:ext uri="{FF2B5EF4-FFF2-40B4-BE49-F238E27FC236}">
                <a16:creationId xmlns:a16="http://schemas.microsoft.com/office/drawing/2014/main" id="{06271B18-6B37-541E-4182-64A76F2F6DDC}"/>
              </a:ext>
            </a:extLst>
          </p:cNvPr>
          <p:cNvPicPr>
            <a:picLocks noChangeAspect="1"/>
          </p:cNvPicPr>
          <p:nvPr/>
        </p:nvPicPr>
        <p:blipFill>
          <a:blip r:embed="rId4"/>
          <a:stretch>
            <a:fillRect/>
          </a:stretch>
        </p:blipFill>
        <p:spPr>
          <a:xfrm>
            <a:off x="7679313" y="1164807"/>
            <a:ext cx="4140000" cy="4888385"/>
          </a:xfrm>
          <a:prstGeom prst="rect">
            <a:avLst/>
          </a:prstGeom>
        </p:spPr>
      </p:pic>
    </p:spTree>
    <p:extLst>
      <p:ext uri="{BB962C8B-B14F-4D97-AF65-F5344CB8AC3E}">
        <p14:creationId xmlns:p14="http://schemas.microsoft.com/office/powerpoint/2010/main" val="8107171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Piece 3 - Images</a:t>
            </a:r>
          </a:p>
        </p:txBody>
      </p:sp>
      <p:pic>
        <p:nvPicPr>
          <p:cNvPr id="8" name="Picture 7">
            <a:extLst>
              <a:ext uri="{FF2B5EF4-FFF2-40B4-BE49-F238E27FC236}">
                <a16:creationId xmlns:a16="http://schemas.microsoft.com/office/drawing/2014/main" id="{8C0E087C-24F1-AC6E-7B84-87C6D6217FB1}"/>
              </a:ext>
            </a:extLst>
          </p:cNvPr>
          <p:cNvPicPr>
            <a:picLocks noChangeAspect="1"/>
          </p:cNvPicPr>
          <p:nvPr/>
        </p:nvPicPr>
        <p:blipFill>
          <a:blip r:embed="rId3"/>
          <a:stretch>
            <a:fillRect/>
          </a:stretch>
        </p:blipFill>
        <p:spPr>
          <a:xfrm>
            <a:off x="244187" y="151464"/>
            <a:ext cx="4953691" cy="6706536"/>
          </a:xfrm>
          <a:prstGeom prst="rect">
            <a:avLst/>
          </a:prstGeom>
        </p:spPr>
      </p:pic>
    </p:spTree>
    <p:extLst>
      <p:ext uri="{BB962C8B-B14F-4D97-AF65-F5344CB8AC3E}">
        <p14:creationId xmlns:p14="http://schemas.microsoft.com/office/powerpoint/2010/main" val="17519537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Piece 4 – Inside body changes</a:t>
            </a:r>
          </a:p>
        </p:txBody>
      </p:sp>
      <p:sp>
        <p:nvSpPr>
          <p:cNvPr id="3" name="Content Placeholder 2"/>
          <p:cNvSpPr>
            <a:spLocks noGrp="1"/>
          </p:cNvSpPr>
          <p:nvPr>
            <p:ph idx="1"/>
          </p:nvPr>
        </p:nvSpPr>
        <p:spPr/>
        <p:txBody>
          <a:bodyPr>
            <a:normAutofit lnSpcReduction="10000"/>
          </a:bodyPr>
          <a:lstStyle/>
          <a:p>
            <a:pPr marL="0" indent="0">
              <a:buNone/>
            </a:pPr>
            <a:r>
              <a:rPr lang="en-GB" dirty="0"/>
              <a:t>Outcomes:</a:t>
            </a:r>
          </a:p>
          <a:p>
            <a:pPr>
              <a:buFont typeface="Wingdings" panose="05000000000000000000" pitchFamily="2" charset="2"/>
              <a:buChar char="Ø"/>
            </a:pPr>
            <a:r>
              <a:rPr lang="en-GB" dirty="0"/>
              <a:t>Identify how boys’ and girls’ body change on the inside during the growing up process and why these changed are necessary so that their bodies can make babies when they grow up</a:t>
            </a:r>
          </a:p>
          <a:p>
            <a:pPr>
              <a:buFont typeface="Wingdings" panose="05000000000000000000" pitchFamily="2" charset="2"/>
              <a:buChar char="Ø"/>
            </a:pPr>
            <a:r>
              <a:rPr lang="en-GB" dirty="0"/>
              <a:t>Recognise how I feel about these changes happening to me and how to cope with those feelings.</a:t>
            </a:r>
          </a:p>
          <a:p>
            <a:pPr marL="0" indent="0">
              <a:buNone/>
            </a:pPr>
            <a:r>
              <a:rPr lang="en-GB" dirty="0"/>
              <a:t>Learning:</a:t>
            </a:r>
          </a:p>
          <a:p>
            <a:r>
              <a:rPr lang="en-GB" dirty="0"/>
              <a:t> The children will be learning about the different cells that are produced by males and females during and after puberty (eggs and sperm) and that these need to combine for a baby to be made.</a:t>
            </a:r>
          </a:p>
        </p:txBody>
      </p:sp>
    </p:spTree>
    <p:extLst>
      <p:ext uri="{BB962C8B-B14F-4D97-AF65-F5344CB8AC3E}">
        <p14:creationId xmlns:p14="http://schemas.microsoft.com/office/powerpoint/2010/main" val="306181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F4798C-8892-BD4B-A03E-C8687BEE4F48}"/>
              </a:ext>
            </a:extLst>
          </p:cNvPr>
          <p:cNvSpPr txBox="1"/>
          <p:nvPr/>
        </p:nvSpPr>
        <p:spPr>
          <a:xfrm>
            <a:off x="925528" y="1003203"/>
            <a:ext cx="9087152" cy="4093428"/>
          </a:xfrm>
          <a:prstGeom prst="rect">
            <a:avLst/>
          </a:prstGeom>
          <a:noFill/>
        </p:spPr>
        <p:txBody>
          <a:bodyPr wrap="square" rtlCol="0">
            <a:spAutoFit/>
          </a:bodyPr>
          <a:lstStyle/>
          <a:p>
            <a:r>
              <a:rPr lang="en-GB" sz="3600" b="1" dirty="0">
                <a:solidFill>
                  <a:srgbClr val="7B13A0"/>
                </a:solidFill>
                <a:latin typeface="+mj-lt"/>
              </a:rPr>
              <a:t>This presentation outlines:</a:t>
            </a:r>
          </a:p>
          <a:p>
            <a:endParaRPr lang="en-GB" sz="2800" dirty="0"/>
          </a:p>
          <a:p>
            <a:pPr marL="457200" indent="-457200">
              <a:buFont typeface="Arial" panose="020B0604020202020204" pitchFamily="34" charset="0"/>
              <a:buChar char="•"/>
            </a:pPr>
            <a:r>
              <a:rPr lang="en-GB" sz="2800" b="1" dirty="0"/>
              <a:t>What</a:t>
            </a:r>
            <a:r>
              <a:rPr lang="en-GB" sz="2800" dirty="0"/>
              <a:t> the statutory expectations are for consultation and parental engagement on RSHE</a:t>
            </a:r>
          </a:p>
          <a:p>
            <a:pPr marL="457200" indent="-457200">
              <a:buFont typeface="Arial" panose="020B0604020202020204" pitchFamily="34" charset="0"/>
              <a:buChar char="•"/>
            </a:pPr>
            <a:r>
              <a:rPr lang="en-GB" sz="2800" b="1" dirty="0"/>
              <a:t>Why</a:t>
            </a:r>
            <a:r>
              <a:rPr lang="en-GB" sz="2800" dirty="0"/>
              <a:t> this is important to your school community</a:t>
            </a:r>
          </a:p>
          <a:p>
            <a:pPr marL="457200" indent="-457200">
              <a:buFont typeface="Arial" panose="020B0604020202020204" pitchFamily="34" charset="0"/>
              <a:buChar char="•"/>
            </a:pPr>
            <a:r>
              <a:rPr lang="en-GB" sz="2800" b="1" dirty="0"/>
              <a:t>How</a:t>
            </a:r>
            <a:r>
              <a:rPr lang="en-GB" sz="2800" dirty="0"/>
              <a:t> you can consult in a way that is meaningful for all</a:t>
            </a:r>
          </a:p>
          <a:p>
            <a:pPr marL="457200" indent="-457200">
              <a:buFont typeface="Arial" panose="020B0604020202020204" pitchFamily="34" charset="0"/>
              <a:buChar char="•"/>
            </a:pPr>
            <a:r>
              <a:rPr lang="en-GB" sz="2800" b="1" dirty="0"/>
              <a:t>Where</a:t>
            </a:r>
            <a:r>
              <a:rPr lang="en-GB" sz="2800" dirty="0"/>
              <a:t> you can find additional support and information</a:t>
            </a:r>
          </a:p>
          <a:p>
            <a:pPr marL="457200" indent="-457200">
              <a:buFont typeface="Arial" panose="020B0604020202020204" pitchFamily="34" charset="0"/>
              <a:buChar char="•"/>
            </a:pPr>
            <a:endParaRPr lang="en-GB" sz="2800" dirty="0"/>
          </a:p>
          <a:p>
            <a:pPr marL="457200" indent="-457200">
              <a:buFont typeface="Arial" panose="020B0604020202020204" pitchFamily="34" charset="0"/>
              <a:buChar char="•"/>
            </a:pPr>
            <a:endParaRPr lang="en-GB" sz="2800" dirty="0"/>
          </a:p>
        </p:txBody>
      </p:sp>
    </p:spTree>
    <p:extLst>
      <p:ext uri="{BB962C8B-B14F-4D97-AF65-F5344CB8AC3E}">
        <p14:creationId xmlns:p14="http://schemas.microsoft.com/office/powerpoint/2010/main" val="2272821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88" y="-181271"/>
            <a:ext cx="10515600" cy="1325563"/>
          </a:xfrm>
        </p:spPr>
        <p:txBody>
          <a:bodyPr/>
          <a:lstStyle/>
          <a:p>
            <a:r>
              <a:rPr lang="en-GB" dirty="0"/>
              <a:t>Piece 4 - Images</a:t>
            </a:r>
          </a:p>
        </p:txBody>
      </p:sp>
      <p:pic>
        <p:nvPicPr>
          <p:cNvPr id="4" name="Picture 3">
            <a:extLst>
              <a:ext uri="{FF2B5EF4-FFF2-40B4-BE49-F238E27FC236}">
                <a16:creationId xmlns:a16="http://schemas.microsoft.com/office/drawing/2014/main" id="{DA6271FB-DDC7-E37B-73A4-C825412CB0E4}"/>
              </a:ext>
            </a:extLst>
          </p:cNvPr>
          <p:cNvPicPr>
            <a:picLocks noChangeAspect="1"/>
          </p:cNvPicPr>
          <p:nvPr/>
        </p:nvPicPr>
        <p:blipFill>
          <a:blip r:embed="rId3"/>
          <a:stretch>
            <a:fillRect/>
          </a:stretch>
        </p:blipFill>
        <p:spPr>
          <a:xfrm>
            <a:off x="81600" y="1572740"/>
            <a:ext cx="2988000" cy="4130139"/>
          </a:xfrm>
          <a:prstGeom prst="rect">
            <a:avLst/>
          </a:prstGeom>
        </p:spPr>
      </p:pic>
      <p:pic>
        <p:nvPicPr>
          <p:cNvPr id="11" name="Picture 10">
            <a:extLst>
              <a:ext uri="{FF2B5EF4-FFF2-40B4-BE49-F238E27FC236}">
                <a16:creationId xmlns:a16="http://schemas.microsoft.com/office/drawing/2014/main" id="{57680911-ADDE-27CB-34C4-7BEEDBD79F27}"/>
              </a:ext>
            </a:extLst>
          </p:cNvPr>
          <p:cNvPicPr>
            <a:picLocks noChangeAspect="1"/>
          </p:cNvPicPr>
          <p:nvPr/>
        </p:nvPicPr>
        <p:blipFill>
          <a:blip r:embed="rId4"/>
          <a:stretch>
            <a:fillRect/>
          </a:stretch>
        </p:blipFill>
        <p:spPr>
          <a:xfrm>
            <a:off x="3088800" y="1574525"/>
            <a:ext cx="2988000" cy="4126569"/>
          </a:xfrm>
          <a:prstGeom prst="rect">
            <a:avLst/>
          </a:prstGeom>
        </p:spPr>
      </p:pic>
      <p:pic>
        <p:nvPicPr>
          <p:cNvPr id="13" name="Picture 12">
            <a:extLst>
              <a:ext uri="{FF2B5EF4-FFF2-40B4-BE49-F238E27FC236}">
                <a16:creationId xmlns:a16="http://schemas.microsoft.com/office/drawing/2014/main" id="{26D6624F-1958-3B3B-6A88-1A4EC38DD9F0}"/>
              </a:ext>
            </a:extLst>
          </p:cNvPr>
          <p:cNvPicPr>
            <a:picLocks noChangeAspect="1"/>
          </p:cNvPicPr>
          <p:nvPr/>
        </p:nvPicPr>
        <p:blipFill>
          <a:blip r:embed="rId5"/>
          <a:stretch>
            <a:fillRect/>
          </a:stretch>
        </p:blipFill>
        <p:spPr>
          <a:xfrm>
            <a:off x="6096000" y="1579605"/>
            <a:ext cx="2988000" cy="4116409"/>
          </a:xfrm>
          <a:prstGeom prst="rect">
            <a:avLst/>
          </a:prstGeom>
        </p:spPr>
      </p:pic>
      <p:pic>
        <p:nvPicPr>
          <p:cNvPr id="15" name="Picture 14">
            <a:extLst>
              <a:ext uri="{FF2B5EF4-FFF2-40B4-BE49-F238E27FC236}">
                <a16:creationId xmlns:a16="http://schemas.microsoft.com/office/drawing/2014/main" id="{66B85AA8-39CE-EE86-06C1-5579A0503CE8}"/>
              </a:ext>
            </a:extLst>
          </p:cNvPr>
          <p:cNvPicPr>
            <a:picLocks noChangeAspect="1"/>
          </p:cNvPicPr>
          <p:nvPr/>
        </p:nvPicPr>
        <p:blipFill>
          <a:blip r:embed="rId6"/>
          <a:stretch>
            <a:fillRect/>
          </a:stretch>
        </p:blipFill>
        <p:spPr>
          <a:xfrm>
            <a:off x="9103200" y="2094966"/>
            <a:ext cx="2988000" cy="3085686"/>
          </a:xfrm>
          <a:prstGeom prst="rect">
            <a:avLst/>
          </a:prstGeom>
        </p:spPr>
      </p:pic>
    </p:spTree>
    <p:extLst>
      <p:ext uri="{BB962C8B-B14F-4D97-AF65-F5344CB8AC3E}">
        <p14:creationId xmlns:p14="http://schemas.microsoft.com/office/powerpoint/2010/main" val="1853884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99"/>
            <a:ext cx="10515600" cy="1325563"/>
          </a:xfrm>
        </p:spPr>
        <p:txBody>
          <a:bodyPr/>
          <a:lstStyle/>
          <a:p>
            <a:r>
              <a:rPr lang="en-GB" dirty="0"/>
              <a:t>Piece 4 - Images</a:t>
            </a:r>
          </a:p>
        </p:txBody>
      </p:sp>
      <p:pic>
        <p:nvPicPr>
          <p:cNvPr id="9" name="Picture 8">
            <a:extLst>
              <a:ext uri="{FF2B5EF4-FFF2-40B4-BE49-F238E27FC236}">
                <a16:creationId xmlns:a16="http://schemas.microsoft.com/office/drawing/2014/main" id="{27EE6EB6-0B80-9A0A-39CA-984B58E9975C}"/>
              </a:ext>
            </a:extLst>
          </p:cNvPr>
          <p:cNvPicPr>
            <a:picLocks noChangeAspect="1"/>
          </p:cNvPicPr>
          <p:nvPr/>
        </p:nvPicPr>
        <p:blipFill>
          <a:blip r:embed="rId3"/>
          <a:stretch>
            <a:fillRect/>
          </a:stretch>
        </p:blipFill>
        <p:spPr>
          <a:xfrm>
            <a:off x="0" y="1091074"/>
            <a:ext cx="3960000" cy="4675847"/>
          </a:xfrm>
          <a:prstGeom prst="rect">
            <a:avLst/>
          </a:prstGeom>
        </p:spPr>
      </p:pic>
      <p:pic>
        <p:nvPicPr>
          <p:cNvPr id="11" name="Picture 10">
            <a:extLst>
              <a:ext uri="{FF2B5EF4-FFF2-40B4-BE49-F238E27FC236}">
                <a16:creationId xmlns:a16="http://schemas.microsoft.com/office/drawing/2014/main" id="{D4794BEF-751B-1E3F-1171-3E583D186587}"/>
              </a:ext>
            </a:extLst>
          </p:cNvPr>
          <p:cNvPicPr>
            <a:picLocks noChangeAspect="1"/>
          </p:cNvPicPr>
          <p:nvPr/>
        </p:nvPicPr>
        <p:blipFill>
          <a:blip r:embed="rId4"/>
          <a:stretch>
            <a:fillRect/>
          </a:stretch>
        </p:blipFill>
        <p:spPr>
          <a:xfrm>
            <a:off x="3987710" y="820873"/>
            <a:ext cx="3960000" cy="5226590"/>
          </a:xfrm>
          <a:prstGeom prst="rect">
            <a:avLst/>
          </a:prstGeom>
        </p:spPr>
      </p:pic>
      <p:pic>
        <p:nvPicPr>
          <p:cNvPr id="13" name="Picture 12">
            <a:extLst>
              <a:ext uri="{FF2B5EF4-FFF2-40B4-BE49-F238E27FC236}">
                <a16:creationId xmlns:a16="http://schemas.microsoft.com/office/drawing/2014/main" id="{70EDC46F-17CA-BEE7-F64D-E453834F3862}"/>
              </a:ext>
            </a:extLst>
          </p:cNvPr>
          <p:cNvPicPr>
            <a:picLocks noChangeAspect="1"/>
          </p:cNvPicPr>
          <p:nvPr/>
        </p:nvPicPr>
        <p:blipFill>
          <a:blip r:embed="rId5"/>
          <a:stretch>
            <a:fillRect/>
          </a:stretch>
        </p:blipFill>
        <p:spPr>
          <a:xfrm>
            <a:off x="8232000" y="810534"/>
            <a:ext cx="3960000" cy="5236929"/>
          </a:xfrm>
          <a:prstGeom prst="rect">
            <a:avLst/>
          </a:prstGeom>
        </p:spPr>
      </p:pic>
    </p:spTree>
    <p:extLst>
      <p:ext uri="{BB962C8B-B14F-4D97-AF65-F5344CB8AC3E}">
        <p14:creationId xmlns:p14="http://schemas.microsoft.com/office/powerpoint/2010/main" val="27747531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D9876DD-4690-4B48-A6D0-32DA777DDD43}"/>
              </a:ext>
            </a:extLst>
          </p:cNvPr>
          <p:cNvSpPr>
            <a:spLocks noGrp="1"/>
          </p:cNvSpPr>
          <p:nvPr>
            <p:ph type="title"/>
          </p:nvPr>
        </p:nvSpPr>
        <p:spPr>
          <a:xfrm>
            <a:off x="0" y="5499"/>
            <a:ext cx="10515600" cy="1325563"/>
          </a:xfrm>
        </p:spPr>
        <p:txBody>
          <a:bodyPr/>
          <a:lstStyle/>
          <a:p>
            <a:r>
              <a:rPr lang="en-GB" dirty="0"/>
              <a:t>Piece 4 - Images</a:t>
            </a:r>
          </a:p>
        </p:txBody>
      </p:sp>
      <p:pic>
        <p:nvPicPr>
          <p:cNvPr id="7" name="Picture 6">
            <a:extLst>
              <a:ext uri="{FF2B5EF4-FFF2-40B4-BE49-F238E27FC236}">
                <a16:creationId xmlns:a16="http://schemas.microsoft.com/office/drawing/2014/main" id="{21C47057-AB79-5146-D676-BC95777586EA}"/>
              </a:ext>
            </a:extLst>
          </p:cNvPr>
          <p:cNvPicPr>
            <a:picLocks noChangeAspect="1"/>
          </p:cNvPicPr>
          <p:nvPr/>
        </p:nvPicPr>
        <p:blipFill rotWithShape="1">
          <a:blip r:embed="rId3"/>
          <a:srcRect b="48106"/>
          <a:stretch/>
        </p:blipFill>
        <p:spPr>
          <a:xfrm>
            <a:off x="149631" y="1331062"/>
            <a:ext cx="6139518" cy="4188588"/>
          </a:xfrm>
          <a:prstGeom prst="rect">
            <a:avLst/>
          </a:prstGeom>
        </p:spPr>
      </p:pic>
      <p:pic>
        <p:nvPicPr>
          <p:cNvPr id="8" name="Picture 7">
            <a:extLst>
              <a:ext uri="{FF2B5EF4-FFF2-40B4-BE49-F238E27FC236}">
                <a16:creationId xmlns:a16="http://schemas.microsoft.com/office/drawing/2014/main" id="{F33E7506-C26E-4D70-7BC9-747C7B5130EE}"/>
              </a:ext>
            </a:extLst>
          </p:cNvPr>
          <p:cNvPicPr>
            <a:picLocks noChangeAspect="1"/>
          </p:cNvPicPr>
          <p:nvPr/>
        </p:nvPicPr>
        <p:blipFill rotWithShape="1">
          <a:blip r:embed="rId3"/>
          <a:srcRect t="54190" b="-319"/>
          <a:stretch/>
        </p:blipFill>
        <p:spPr>
          <a:xfrm>
            <a:off x="6289149" y="1517073"/>
            <a:ext cx="5902851" cy="3579669"/>
          </a:xfrm>
          <a:prstGeom prst="rect">
            <a:avLst/>
          </a:prstGeom>
        </p:spPr>
      </p:pic>
    </p:spTree>
    <p:extLst>
      <p:ext uri="{BB962C8B-B14F-4D97-AF65-F5344CB8AC3E}">
        <p14:creationId xmlns:p14="http://schemas.microsoft.com/office/powerpoint/2010/main" val="639916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Piece 5 – Family Stereotypes</a:t>
            </a:r>
          </a:p>
        </p:txBody>
      </p:sp>
      <p:sp>
        <p:nvSpPr>
          <p:cNvPr id="3" name="Content Placeholder 2"/>
          <p:cNvSpPr>
            <a:spLocks noGrp="1"/>
          </p:cNvSpPr>
          <p:nvPr>
            <p:ph idx="1"/>
          </p:nvPr>
        </p:nvSpPr>
        <p:spPr/>
        <p:txBody>
          <a:bodyPr>
            <a:normAutofit/>
          </a:bodyPr>
          <a:lstStyle/>
          <a:p>
            <a:pPr marL="0" indent="0">
              <a:buNone/>
            </a:pPr>
            <a:r>
              <a:rPr lang="en-GB" sz="2400" dirty="0"/>
              <a:t>Outcomes:</a:t>
            </a:r>
          </a:p>
          <a:p>
            <a:pPr>
              <a:buFont typeface="Wingdings" panose="05000000000000000000" pitchFamily="2" charset="2"/>
              <a:buChar char="Ø"/>
            </a:pPr>
            <a:r>
              <a:rPr lang="en-GB" sz="2400" dirty="0"/>
              <a:t>start to recognise stereotypical ideas I might have about parenting and family roles </a:t>
            </a:r>
          </a:p>
          <a:p>
            <a:pPr>
              <a:buFont typeface="Wingdings" panose="05000000000000000000" pitchFamily="2" charset="2"/>
              <a:buChar char="Ø"/>
            </a:pPr>
            <a:r>
              <a:rPr lang="en-GB" sz="2400" dirty="0"/>
              <a:t>express how I feel when my ideas are challenged and be willing to change my ideas sometimes</a:t>
            </a:r>
          </a:p>
          <a:p>
            <a:pPr marL="0" indent="0">
              <a:buNone/>
            </a:pPr>
            <a:r>
              <a:rPr lang="en-GB" sz="2400" dirty="0"/>
              <a:t>Learning:</a:t>
            </a:r>
          </a:p>
          <a:p>
            <a:r>
              <a:rPr lang="en-GB" sz="2400" dirty="0"/>
              <a:t>Discussion about gender roles within a relationship and family life. </a:t>
            </a:r>
          </a:p>
          <a:p>
            <a:r>
              <a:rPr lang="en-GB" sz="2400" dirty="0"/>
              <a:t>Discussion about gender stereotyping and what that means. </a:t>
            </a:r>
          </a:p>
        </p:txBody>
      </p:sp>
    </p:spTree>
    <p:extLst>
      <p:ext uri="{BB962C8B-B14F-4D97-AF65-F5344CB8AC3E}">
        <p14:creationId xmlns:p14="http://schemas.microsoft.com/office/powerpoint/2010/main" val="1287584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99"/>
            <a:ext cx="10515600" cy="1325563"/>
          </a:xfrm>
        </p:spPr>
        <p:txBody>
          <a:bodyPr/>
          <a:lstStyle/>
          <a:p>
            <a:r>
              <a:rPr lang="en-GB" dirty="0"/>
              <a:t>Piece 5 - Images</a:t>
            </a:r>
          </a:p>
        </p:txBody>
      </p:sp>
      <p:pic>
        <p:nvPicPr>
          <p:cNvPr id="4" name="Picture 3">
            <a:extLst>
              <a:ext uri="{FF2B5EF4-FFF2-40B4-BE49-F238E27FC236}">
                <a16:creationId xmlns:a16="http://schemas.microsoft.com/office/drawing/2014/main" id="{1DEC1BF6-D273-95DF-7E73-413E4DF4C771}"/>
              </a:ext>
            </a:extLst>
          </p:cNvPr>
          <p:cNvPicPr>
            <a:picLocks noChangeAspect="1"/>
          </p:cNvPicPr>
          <p:nvPr/>
        </p:nvPicPr>
        <p:blipFill>
          <a:blip r:embed="rId3"/>
          <a:stretch>
            <a:fillRect/>
          </a:stretch>
        </p:blipFill>
        <p:spPr>
          <a:xfrm>
            <a:off x="0" y="980899"/>
            <a:ext cx="4396865" cy="5777276"/>
          </a:xfrm>
          <a:prstGeom prst="rect">
            <a:avLst/>
          </a:prstGeom>
        </p:spPr>
      </p:pic>
      <p:pic>
        <p:nvPicPr>
          <p:cNvPr id="6" name="Picture 5">
            <a:extLst>
              <a:ext uri="{FF2B5EF4-FFF2-40B4-BE49-F238E27FC236}">
                <a16:creationId xmlns:a16="http://schemas.microsoft.com/office/drawing/2014/main" id="{97779119-AF0B-1779-C317-BC8AAEB44762}"/>
              </a:ext>
            </a:extLst>
          </p:cNvPr>
          <p:cNvPicPr>
            <a:picLocks noChangeAspect="1"/>
          </p:cNvPicPr>
          <p:nvPr/>
        </p:nvPicPr>
        <p:blipFill>
          <a:blip r:embed="rId4"/>
          <a:stretch>
            <a:fillRect/>
          </a:stretch>
        </p:blipFill>
        <p:spPr>
          <a:xfrm>
            <a:off x="4709335" y="980899"/>
            <a:ext cx="7281047" cy="4638505"/>
          </a:xfrm>
          <a:prstGeom prst="rect">
            <a:avLst/>
          </a:prstGeom>
        </p:spPr>
      </p:pic>
    </p:spTree>
    <p:extLst>
      <p:ext uri="{BB962C8B-B14F-4D97-AF65-F5344CB8AC3E}">
        <p14:creationId xmlns:p14="http://schemas.microsoft.com/office/powerpoint/2010/main" val="1309852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Piece 6 – Looking ahead to Year 4</a:t>
            </a:r>
          </a:p>
        </p:txBody>
      </p:sp>
      <p:sp>
        <p:nvSpPr>
          <p:cNvPr id="3" name="Content Placeholder 2"/>
          <p:cNvSpPr>
            <a:spLocks noGrp="1"/>
          </p:cNvSpPr>
          <p:nvPr>
            <p:ph idx="1"/>
          </p:nvPr>
        </p:nvSpPr>
        <p:spPr/>
        <p:txBody>
          <a:bodyPr/>
          <a:lstStyle/>
          <a:p>
            <a:pPr marL="0" indent="0">
              <a:buNone/>
            </a:pPr>
            <a:r>
              <a:rPr lang="en-GB" dirty="0"/>
              <a:t>Outcomes:</a:t>
            </a:r>
          </a:p>
          <a:p>
            <a:pPr>
              <a:buFont typeface="Wingdings" panose="05000000000000000000" pitchFamily="2" charset="2"/>
              <a:buChar char="Ø"/>
            </a:pPr>
            <a:r>
              <a:rPr lang="en-GB" dirty="0"/>
              <a:t>Identify what I am looking forward to when I move to my next class</a:t>
            </a:r>
          </a:p>
          <a:p>
            <a:pPr>
              <a:buFont typeface="Wingdings" panose="05000000000000000000" pitchFamily="2" charset="2"/>
              <a:buChar char="Ø"/>
            </a:pPr>
            <a:r>
              <a:rPr lang="en-GB" dirty="0"/>
              <a:t>start to think about changes I will make next year and know how to go about this</a:t>
            </a:r>
          </a:p>
          <a:p>
            <a:pPr marL="0" indent="0">
              <a:buNone/>
            </a:pPr>
            <a:r>
              <a:rPr lang="en-GB" dirty="0"/>
              <a:t>Learning:</a:t>
            </a:r>
          </a:p>
          <a:p>
            <a:r>
              <a:rPr lang="en-GB" dirty="0"/>
              <a:t>Discussion about what we’re looking forward to and why we might be a little nervous</a:t>
            </a:r>
          </a:p>
        </p:txBody>
      </p:sp>
    </p:spTree>
    <p:extLst>
      <p:ext uri="{BB962C8B-B14F-4D97-AF65-F5344CB8AC3E}">
        <p14:creationId xmlns:p14="http://schemas.microsoft.com/office/powerpoint/2010/main" val="3407231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99"/>
            <a:ext cx="10515600" cy="1325563"/>
          </a:xfrm>
        </p:spPr>
        <p:txBody>
          <a:bodyPr/>
          <a:lstStyle/>
          <a:p>
            <a:r>
              <a:rPr lang="en-GB" dirty="0"/>
              <a:t>Piece 6 - Images</a:t>
            </a:r>
          </a:p>
        </p:txBody>
      </p:sp>
      <p:pic>
        <p:nvPicPr>
          <p:cNvPr id="5" name="Picture 4">
            <a:extLst>
              <a:ext uri="{FF2B5EF4-FFF2-40B4-BE49-F238E27FC236}">
                <a16:creationId xmlns:a16="http://schemas.microsoft.com/office/drawing/2014/main" id="{2D65D142-6086-AD64-D6F5-47C46BE45876}"/>
              </a:ext>
            </a:extLst>
          </p:cNvPr>
          <p:cNvPicPr>
            <a:picLocks noChangeAspect="1"/>
          </p:cNvPicPr>
          <p:nvPr/>
        </p:nvPicPr>
        <p:blipFill>
          <a:blip r:embed="rId3"/>
          <a:stretch>
            <a:fillRect/>
          </a:stretch>
        </p:blipFill>
        <p:spPr>
          <a:xfrm>
            <a:off x="6554760" y="5499"/>
            <a:ext cx="4934639" cy="6697010"/>
          </a:xfrm>
          <a:prstGeom prst="rect">
            <a:avLst/>
          </a:prstGeom>
        </p:spPr>
      </p:pic>
    </p:spTree>
    <p:extLst>
      <p:ext uri="{BB962C8B-B14F-4D97-AF65-F5344CB8AC3E}">
        <p14:creationId xmlns:p14="http://schemas.microsoft.com/office/powerpoint/2010/main" val="22940349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BA11F7-3FBD-4077-B4F9-72E4E403788E}"/>
              </a:ext>
            </a:extLst>
          </p:cNvPr>
          <p:cNvSpPr>
            <a:spLocks noGrp="1"/>
          </p:cNvSpPr>
          <p:nvPr>
            <p:ph idx="1"/>
          </p:nvPr>
        </p:nvSpPr>
        <p:spPr>
          <a:xfrm>
            <a:off x="3991902" y="1716148"/>
            <a:ext cx="7808215" cy="4432134"/>
          </a:xfrm>
        </p:spPr>
        <p:txBody>
          <a:bodyPr>
            <a:noAutofit/>
          </a:bodyPr>
          <a:lstStyle/>
          <a:p>
            <a:pPr marL="0" indent="0">
              <a:buNone/>
            </a:pPr>
            <a:r>
              <a:rPr lang="en-GB" b="1" dirty="0">
                <a:latin typeface="+mj-lt"/>
              </a:rPr>
              <a:t>“Parents have the right to request that their child be withdrawn from some or all of sex education delivered as part of statutory RSE”.</a:t>
            </a:r>
          </a:p>
          <a:p>
            <a:pPr marL="0" indent="0">
              <a:buNone/>
            </a:pPr>
            <a:r>
              <a:rPr lang="en-GB" b="1" dirty="0">
                <a:latin typeface="+mj-lt"/>
              </a:rPr>
              <a:t>NOT from Relationships or Health Education.</a:t>
            </a:r>
          </a:p>
          <a:p>
            <a:pPr marL="0" indent="0">
              <a:buNone/>
            </a:pPr>
            <a:r>
              <a:rPr lang="en-GB" b="1" dirty="0">
                <a:latin typeface="+mj-lt"/>
              </a:rPr>
              <a:t>So, this session is to inform you of what this school defines as Sex Education,</a:t>
            </a:r>
          </a:p>
          <a:p>
            <a:pPr marL="0" indent="0">
              <a:buNone/>
            </a:pPr>
            <a:r>
              <a:rPr lang="en-GB" b="1" dirty="0">
                <a:latin typeface="+mj-lt"/>
              </a:rPr>
              <a:t>what we intend to teach in RSHE and why…</a:t>
            </a:r>
          </a:p>
          <a:p>
            <a:pPr marL="0" indent="0">
              <a:buNone/>
            </a:pPr>
            <a:r>
              <a:rPr lang="en-GB" b="1" dirty="0">
                <a:latin typeface="+mj-lt"/>
              </a:rPr>
              <a:t>…so you can make this decision.</a:t>
            </a:r>
          </a:p>
        </p:txBody>
      </p:sp>
      <p:sp>
        <p:nvSpPr>
          <p:cNvPr id="9" name="Title 1">
            <a:extLst>
              <a:ext uri="{FF2B5EF4-FFF2-40B4-BE49-F238E27FC236}">
                <a16:creationId xmlns:a16="http://schemas.microsoft.com/office/drawing/2014/main" id="{5DAAA6D9-A98D-6140-9372-19FC70952F4D}"/>
              </a:ext>
            </a:extLst>
          </p:cNvPr>
          <p:cNvSpPr>
            <a:spLocks noGrp="1"/>
          </p:cNvSpPr>
          <p:nvPr>
            <p:ph type="title"/>
          </p:nvPr>
        </p:nvSpPr>
        <p:spPr>
          <a:xfrm>
            <a:off x="391883" y="1716149"/>
            <a:ext cx="3224464" cy="4846636"/>
          </a:xfrm>
        </p:spPr>
        <p:txBody>
          <a:bodyPr anchor="t">
            <a:normAutofit fontScale="90000"/>
          </a:bodyPr>
          <a:lstStyle/>
          <a:p>
            <a:r>
              <a:rPr lang="en-GB" sz="3600" b="1" dirty="0">
                <a:solidFill>
                  <a:srgbClr val="7B13A0"/>
                </a:solidFill>
              </a:rPr>
              <a:t>Can parents withdraw their children from RSE?</a:t>
            </a:r>
            <a:br>
              <a:rPr lang="en-GB" sz="3600" b="1" dirty="0">
                <a:solidFill>
                  <a:srgbClr val="7B13A0"/>
                </a:solidFill>
              </a:rPr>
            </a:br>
            <a:br>
              <a:rPr lang="en-GB" sz="3600" b="1" dirty="0">
                <a:solidFill>
                  <a:srgbClr val="7B13A0"/>
                </a:solidFill>
              </a:rPr>
            </a:br>
            <a:r>
              <a:rPr lang="en-GB" sz="3600" b="1" dirty="0">
                <a:solidFill>
                  <a:srgbClr val="7B13A0"/>
                </a:solidFill>
              </a:rPr>
              <a:t>From September 2020…</a:t>
            </a:r>
            <a:br>
              <a:rPr lang="en-GB" sz="2000" b="1" dirty="0">
                <a:solidFill>
                  <a:srgbClr val="7B13A0"/>
                </a:solidFill>
              </a:rPr>
            </a:br>
            <a:br>
              <a:rPr lang="en-GB" sz="2000" b="1" dirty="0">
                <a:solidFill>
                  <a:srgbClr val="7B13A0"/>
                </a:solidFill>
              </a:rPr>
            </a:br>
            <a:r>
              <a:rPr lang="en-GB" sz="2000" b="1" dirty="0">
                <a:solidFill>
                  <a:srgbClr val="7B13A0"/>
                </a:solidFill>
              </a:rPr>
              <a:t>(Government guidance 2019</a:t>
            </a:r>
            <a:br>
              <a:rPr lang="en-GB" sz="2000" b="1" dirty="0">
                <a:solidFill>
                  <a:srgbClr val="7B13A0"/>
                </a:solidFill>
              </a:rPr>
            </a:br>
            <a:r>
              <a:rPr lang="en-GB" sz="2000" b="1" dirty="0">
                <a:solidFill>
                  <a:srgbClr val="7B13A0"/>
                </a:solidFill>
              </a:rPr>
              <a:t>page 17)</a:t>
            </a:r>
            <a:br>
              <a:rPr lang="en-GB" sz="2000" b="1" dirty="0">
                <a:solidFill>
                  <a:srgbClr val="7B13A0"/>
                </a:solidFill>
              </a:rPr>
            </a:br>
            <a:br>
              <a:rPr lang="en-GB" sz="2000" b="1" dirty="0">
                <a:solidFill>
                  <a:srgbClr val="7B13A0"/>
                </a:solidFill>
              </a:rPr>
            </a:br>
            <a:endParaRPr lang="en-GB" sz="3600" b="1" dirty="0">
              <a:solidFill>
                <a:srgbClr val="7B13A0"/>
              </a:solidFill>
            </a:endParaRPr>
          </a:p>
        </p:txBody>
      </p:sp>
    </p:spTree>
    <p:extLst>
      <p:ext uri="{BB962C8B-B14F-4D97-AF65-F5344CB8AC3E}">
        <p14:creationId xmlns:p14="http://schemas.microsoft.com/office/powerpoint/2010/main" val="2160050663"/>
      </p:ext>
    </p:extLst>
  </p:cSld>
  <p:clrMapOvr>
    <a:masterClrMapping/>
  </p:clrMapOvr>
  <p:transition spd="slow">
    <p:cover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80074"/>
            <a:ext cx="10515599" cy="4412343"/>
          </a:xfrm>
        </p:spPr>
        <p:txBody>
          <a:bodyPr>
            <a:normAutofit/>
          </a:bodyPr>
          <a:lstStyle/>
          <a:p>
            <a:pPr algn="ctr"/>
            <a:r>
              <a:rPr lang="en-GB" sz="4000" b="1" dirty="0"/>
              <a:t>Any questions?</a:t>
            </a:r>
            <a:br>
              <a:rPr lang="en-GB" dirty="0"/>
            </a:br>
            <a:endParaRPr lang="en-GB" dirty="0">
              <a:solidFill>
                <a:schemeClr val="tx1">
                  <a:lumMod val="50000"/>
                  <a:lumOff val="50000"/>
                </a:schemeClr>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87274">
            <a:off x="4021099" y="1945338"/>
            <a:ext cx="1935480" cy="177088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74898">
            <a:off x="6209506" y="2112614"/>
            <a:ext cx="1972056" cy="1752600"/>
          </a:xfrm>
          <a:prstGeom prst="rect">
            <a:avLst/>
          </a:prstGeom>
        </p:spPr>
      </p:pic>
    </p:spTree>
    <p:extLst>
      <p:ext uri="{BB962C8B-B14F-4D97-AF65-F5344CB8AC3E}">
        <p14:creationId xmlns:p14="http://schemas.microsoft.com/office/powerpoint/2010/main" val="3765348445"/>
      </p:ext>
    </p:extLst>
  </p:cSld>
  <p:clrMapOvr>
    <a:masterClrMapping/>
  </p:clrMapOvr>
  <mc:AlternateContent xmlns:mc="http://schemas.openxmlformats.org/markup-compatibility/2006" xmlns:p14="http://schemas.microsoft.com/office/powerpoint/2010/main">
    <mc:Choice Requires="p14">
      <p:transition spd="slow" p14:dur="900">
        <p14:warp/>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3895" y="5259143"/>
            <a:ext cx="8324210" cy="840230"/>
          </a:xfrm>
        </p:spPr>
        <p:txBody>
          <a:bodyPr wrap="square" anchor="t">
            <a:spAutoFit/>
          </a:bodyPr>
          <a:lstStyle/>
          <a:p>
            <a:pPr algn="ctr"/>
            <a:r>
              <a:rPr lang="en-GB" sz="5400" b="1" dirty="0">
                <a:solidFill>
                  <a:srgbClr val="7B13A0"/>
                </a:solidFill>
              </a:rPr>
              <a:t>Thank you!</a:t>
            </a:r>
          </a:p>
        </p:txBody>
      </p:sp>
      <p:pic>
        <p:nvPicPr>
          <p:cNvPr id="5" name="Picture 4">
            <a:extLst>
              <a:ext uri="{FF2B5EF4-FFF2-40B4-BE49-F238E27FC236}">
                <a16:creationId xmlns:a16="http://schemas.microsoft.com/office/drawing/2014/main" id="{002141EE-E20F-9343-B45C-2303180AF87D}"/>
              </a:ext>
            </a:extLst>
          </p:cNvPr>
          <p:cNvPicPr>
            <a:picLocks noChangeAspect="1"/>
          </p:cNvPicPr>
          <p:nvPr/>
        </p:nvPicPr>
        <p:blipFill>
          <a:blip r:embed="rId3"/>
          <a:stretch>
            <a:fillRect/>
          </a:stretch>
        </p:blipFill>
        <p:spPr>
          <a:xfrm>
            <a:off x="4935932" y="915743"/>
            <a:ext cx="2676388" cy="4267200"/>
          </a:xfrm>
          <a:prstGeom prst="rect">
            <a:avLst/>
          </a:prstGeom>
        </p:spPr>
      </p:pic>
    </p:spTree>
    <p:extLst>
      <p:ext uri="{BB962C8B-B14F-4D97-AF65-F5344CB8AC3E}">
        <p14:creationId xmlns:p14="http://schemas.microsoft.com/office/powerpoint/2010/main" val="2969550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F4798C-8892-BD4B-A03E-C8687BEE4F48}"/>
              </a:ext>
            </a:extLst>
          </p:cNvPr>
          <p:cNvSpPr txBox="1"/>
          <p:nvPr/>
        </p:nvSpPr>
        <p:spPr>
          <a:xfrm>
            <a:off x="956043" y="1045343"/>
            <a:ext cx="9929127" cy="523220"/>
          </a:xfrm>
          <a:prstGeom prst="rect">
            <a:avLst/>
          </a:prstGeom>
          <a:noFill/>
        </p:spPr>
        <p:txBody>
          <a:bodyPr wrap="square" rtlCol="0">
            <a:spAutoFit/>
          </a:bodyPr>
          <a:lstStyle/>
          <a:p>
            <a:r>
              <a:rPr lang="en-GB" sz="2800" b="1" dirty="0">
                <a:solidFill>
                  <a:srgbClr val="7B13A0"/>
                </a:solidFill>
                <a:latin typeface="+mj-lt"/>
              </a:rPr>
              <a:t>What do we have to consult on?</a:t>
            </a:r>
            <a:endParaRPr lang="en-GB" sz="2800" dirty="0"/>
          </a:p>
        </p:txBody>
      </p:sp>
      <p:sp>
        <p:nvSpPr>
          <p:cNvPr id="3" name="TextBox 2">
            <a:extLst>
              <a:ext uri="{FF2B5EF4-FFF2-40B4-BE49-F238E27FC236}">
                <a16:creationId xmlns:a16="http://schemas.microsoft.com/office/drawing/2014/main" id="{DB8A845F-D52A-4ADB-9811-4A73A29DC5B0}"/>
              </a:ext>
            </a:extLst>
          </p:cNvPr>
          <p:cNvSpPr txBox="1"/>
          <p:nvPr/>
        </p:nvSpPr>
        <p:spPr>
          <a:xfrm>
            <a:off x="956043" y="2028616"/>
            <a:ext cx="8633727" cy="2862322"/>
          </a:xfrm>
          <a:prstGeom prst="rect">
            <a:avLst/>
          </a:prstGeom>
          <a:noFill/>
        </p:spPr>
        <p:txBody>
          <a:bodyPr wrap="square" rtlCol="0">
            <a:spAutoFit/>
          </a:bodyPr>
          <a:lstStyle/>
          <a:p>
            <a:pPr marL="342900" indent="-342900">
              <a:buFont typeface="Arial" panose="020B0604020202020204" pitchFamily="34" charset="0"/>
              <a:buChar char="•"/>
            </a:pPr>
            <a:r>
              <a:rPr lang="en-GB" sz="2000" dirty="0"/>
              <a:t>The DfE’s 2019 </a:t>
            </a:r>
            <a:r>
              <a:rPr lang="en-GB" sz="2000" dirty="0">
                <a:hlinkClick r:id="rId3"/>
              </a:rPr>
              <a:t>RSHE and RSE Guidance</a:t>
            </a:r>
            <a:r>
              <a:rPr lang="en-GB" sz="2000" dirty="0"/>
              <a:t> states in paragraph 13:</a:t>
            </a:r>
          </a:p>
          <a:p>
            <a:endParaRPr lang="en-GB" sz="2000" dirty="0"/>
          </a:p>
          <a:p>
            <a:r>
              <a:rPr lang="en-GB" sz="2000" i="1" dirty="0"/>
              <a:t>“All schools must have in place a written policy for Relationships Education and RSE. Schools must consult parents in developing and reviewing their policy. Schools should ensure that the policy meets the needs of pupils and parents and reflects the community they serve.”</a:t>
            </a:r>
          </a:p>
          <a:p>
            <a:endParaRPr lang="en-GB" sz="2000" i="1" dirty="0"/>
          </a:p>
          <a:p>
            <a:endParaRPr lang="en-GB" sz="2000" dirty="0"/>
          </a:p>
          <a:p>
            <a:endParaRPr lang="en-GB" sz="2000" dirty="0"/>
          </a:p>
        </p:txBody>
      </p:sp>
      <p:pic>
        <p:nvPicPr>
          <p:cNvPr id="4" name="Picture 3">
            <a:extLst>
              <a:ext uri="{FF2B5EF4-FFF2-40B4-BE49-F238E27FC236}">
                <a16:creationId xmlns:a16="http://schemas.microsoft.com/office/drawing/2014/main" id="{721D09EE-62D3-4007-AF28-5AAFF09029EB}"/>
              </a:ext>
            </a:extLst>
          </p:cNvPr>
          <p:cNvPicPr>
            <a:picLocks noChangeAspect="1"/>
          </p:cNvPicPr>
          <p:nvPr/>
        </p:nvPicPr>
        <p:blipFill rotWithShape="1">
          <a:blip r:embed="rId4"/>
          <a:srcRect l="32469" t="5834" r="32468" b="4334"/>
          <a:stretch/>
        </p:blipFill>
        <p:spPr>
          <a:xfrm>
            <a:off x="9269730" y="1892768"/>
            <a:ext cx="2318170" cy="334089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3739931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B21508B-3BE2-4948-96DA-797376E4998B}"/>
              </a:ext>
            </a:extLst>
          </p:cNvPr>
          <p:cNvSpPr txBox="1"/>
          <p:nvPr/>
        </p:nvSpPr>
        <p:spPr>
          <a:xfrm>
            <a:off x="925528" y="1003203"/>
            <a:ext cx="10672112" cy="646331"/>
          </a:xfrm>
          <a:prstGeom prst="rect">
            <a:avLst/>
          </a:prstGeom>
          <a:noFill/>
        </p:spPr>
        <p:txBody>
          <a:bodyPr wrap="square" rtlCol="0">
            <a:spAutoFit/>
          </a:bodyPr>
          <a:lstStyle/>
          <a:p>
            <a:pPr algn="ctr"/>
            <a:r>
              <a:rPr lang="en-GB" sz="3600" b="1" dirty="0">
                <a:solidFill>
                  <a:srgbClr val="7B13A0"/>
                </a:solidFill>
                <a:latin typeface="+mj-lt"/>
              </a:rPr>
              <a:t>We don’t do this for other subjects. Why RSE? </a:t>
            </a:r>
            <a:endParaRPr lang="en-GB" sz="3200" b="1" dirty="0">
              <a:latin typeface="+mj-lt"/>
            </a:endParaRPr>
          </a:p>
        </p:txBody>
      </p:sp>
      <p:sp>
        <p:nvSpPr>
          <p:cNvPr id="2" name="TextBox 1">
            <a:extLst>
              <a:ext uri="{FF2B5EF4-FFF2-40B4-BE49-F238E27FC236}">
                <a16:creationId xmlns:a16="http://schemas.microsoft.com/office/drawing/2014/main" id="{D02EF2A9-AB9A-44B7-B288-F9AD0785B677}"/>
              </a:ext>
            </a:extLst>
          </p:cNvPr>
          <p:cNvSpPr txBox="1"/>
          <p:nvPr/>
        </p:nvSpPr>
        <p:spPr>
          <a:xfrm>
            <a:off x="8634984" y="1749715"/>
            <a:ext cx="3166110" cy="2031325"/>
          </a:xfrm>
          <a:prstGeom prst="rect">
            <a:avLst/>
          </a:prstGeom>
          <a:noFill/>
        </p:spPr>
        <p:txBody>
          <a:bodyPr wrap="square" rtlCol="0">
            <a:spAutoFit/>
          </a:bodyPr>
          <a:lstStyle/>
          <a:p>
            <a:pPr marL="285750" indent="-285750" algn="ctr">
              <a:buFont typeface="Arial" panose="020B0604020202020204" pitchFamily="34" charset="0"/>
              <a:buChar char="•"/>
            </a:pPr>
            <a:r>
              <a:rPr lang="en-GB" dirty="0">
                <a:solidFill>
                  <a:srgbClr val="7030A0"/>
                </a:solidFill>
              </a:rPr>
              <a:t>Sensitive Subjects</a:t>
            </a:r>
          </a:p>
          <a:p>
            <a:pPr algn="ctr"/>
            <a:r>
              <a:rPr lang="en-GB" dirty="0"/>
              <a:t>The topics we discuss in RSE – and PSHE – can sometimes be sensitive.  Consultation enables us to carefully consider different views and seek consensus.</a:t>
            </a:r>
            <a:endParaRPr lang="en-GB" i="1" u="sng" dirty="0"/>
          </a:p>
        </p:txBody>
      </p:sp>
      <p:sp>
        <p:nvSpPr>
          <p:cNvPr id="4" name="TextBox 3">
            <a:extLst>
              <a:ext uri="{FF2B5EF4-FFF2-40B4-BE49-F238E27FC236}">
                <a16:creationId xmlns:a16="http://schemas.microsoft.com/office/drawing/2014/main" id="{296F957A-C0DE-4CCF-9CF4-7F5188457AB9}"/>
              </a:ext>
            </a:extLst>
          </p:cNvPr>
          <p:cNvSpPr txBox="1"/>
          <p:nvPr/>
        </p:nvSpPr>
        <p:spPr>
          <a:xfrm>
            <a:off x="271272" y="3818096"/>
            <a:ext cx="3166110" cy="2862322"/>
          </a:xfrm>
          <a:prstGeom prst="rect">
            <a:avLst/>
          </a:prstGeom>
          <a:noFill/>
        </p:spPr>
        <p:txBody>
          <a:bodyPr wrap="square" rtlCol="0">
            <a:spAutoFit/>
          </a:bodyPr>
          <a:lstStyle/>
          <a:p>
            <a:pPr marL="285750" indent="-285750" algn="ctr">
              <a:buFont typeface="Arial" panose="020B0604020202020204" pitchFamily="34" charset="0"/>
              <a:buChar char="•"/>
            </a:pPr>
            <a:r>
              <a:rPr lang="en-GB" dirty="0">
                <a:solidFill>
                  <a:srgbClr val="7030A0"/>
                </a:solidFill>
              </a:rPr>
              <a:t>Mutual Respect</a:t>
            </a:r>
          </a:p>
          <a:p>
            <a:pPr algn="ctr"/>
            <a:r>
              <a:rPr lang="en-GB" dirty="0"/>
              <a:t>We need to listen to and respect the views of our parents and carers in the same way as we respect the views of their children in our classrooms and demonstrate how we encourage our pupils to do the same.</a:t>
            </a:r>
          </a:p>
          <a:p>
            <a:pPr marL="285750" indent="-285750">
              <a:buFont typeface="Arial" panose="020B0604020202020204" pitchFamily="34" charset="0"/>
              <a:buChar char="•"/>
            </a:pPr>
            <a:endParaRPr lang="en-GB" dirty="0"/>
          </a:p>
        </p:txBody>
      </p:sp>
      <p:sp>
        <p:nvSpPr>
          <p:cNvPr id="5" name="TextBox 4">
            <a:extLst>
              <a:ext uri="{FF2B5EF4-FFF2-40B4-BE49-F238E27FC236}">
                <a16:creationId xmlns:a16="http://schemas.microsoft.com/office/drawing/2014/main" id="{31E47D5C-13B9-4E3E-8DF3-88EF12F06926}"/>
              </a:ext>
            </a:extLst>
          </p:cNvPr>
          <p:cNvSpPr txBox="1"/>
          <p:nvPr/>
        </p:nvSpPr>
        <p:spPr>
          <a:xfrm>
            <a:off x="8442579" y="4184664"/>
            <a:ext cx="3550920" cy="2585323"/>
          </a:xfrm>
          <a:prstGeom prst="rect">
            <a:avLst/>
          </a:prstGeom>
          <a:noFill/>
        </p:spPr>
        <p:txBody>
          <a:bodyPr wrap="square" rtlCol="0">
            <a:spAutoFit/>
          </a:bodyPr>
          <a:lstStyle/>
          <a:p>
            <a:pPr marL="285750" indent="-285750" algn="ctr">
              <a:buFont typeface="Arial" panose="020B0604020202020204" pitchFamily="34" charset="0"/>
              <a:buChar char="•"/>
            </a:pPr>
            <a:r>
              <a:rPr lang="en-GB" dirty="0">
                <a:solidFill>
                  <a:srgbClr val="7030A0"/>
                </a:solidFill>
              </a:rPr>
              <a:t>Reassurance</a:t>
            </a:r>
          </a:p>
          <a:p>
            <a:pPr algn="ctr"/>
            <a:r>
              <a:rPr lang="en-GB" dirty="0"/>
              <a:t>We need to explain what we are actually teaching in school, and what </a:t>
            </a:r>
            <a:r>
              <a:rPr lang="en-GB" i="1" dirty="0"/>
              <a:t>we are not </a:t>
            </a:r>
            <a:r>
              <a:rPr lang="en-GB" dirty="0"/>
              <a:t>teaching. The myths and misinformation in the media are leading to very real parental fear which we can dispel early BEFORE we teach these topics. </a:t>
            </a:r>
          </a:p>
          <a:p>
            <a:pPr marL="285750" indent="-285750">
              <a:buFont typeface="Arial" panose="020B0604020202020204" pitchFamily="34" charset="0"/>
              <a:buChar char="•"/>
            </a:pPr>
            <a:endParaRPr lang="en-GB" dirty="0"/>
          </a:p>
        </p:txBody>
      </p:sp>
      <p:sp>
        <p:nvSpPr>
          <p:cNvPr id="6" name="TextBox 5">
            <a:extLst>
              <a:ext uri="{FF2B5EF4-FFF2-40B4-BE49-F238E27FC236}">
                <a16:creationId xmlns:a16="http://schemas.microsoft.com/office/drawing/2014/main" id="{05163C61-BB55-4A26-95AC-2A225F658C6D}"/>
              </a:ext>
            </a:extLst>
          </p:cNvPr>
          <p:cNvSpPr txBox="1"/>
          <p:nvPr/>
        </p:nvSpPr>
        <p:spPr>
          <a:xfrm>
            <a:off x="4678529" y="1804050"/>
            <a:ext cx="3166110" cy="4524315"/>
          </a:xfrm>
          <a:prstGeom prst="rect">
            <a:avLst/>
          </a:prstGeom>
          <a:noFill/>
        </p:spPr>
        <p:txBody>
          <a:bodyPr wrap="square" rtlCol="0">
            <a:spAutoFit/>
          </a:bodyPr>
          <a:lstStyle/>
          <a:p>
            <a:pPr marL="285750" indent="-285750" algn="ctr">
              <a:buFont typeface="Arial" panose="020B0604020202020204" pitchFamily="34" charset="0"/>
              <a:buChar char="•"/>
            </a:pPr>
            <a:r>
              <a:rPr lang="en-GB" dirty="0">
                <a:solidFill>
                  <a:srgbClr val="7030A0"/>
                </a:solidFill>
              </a:rPr>
              <a:t>Shared Responsibility</a:t>
            </a:r>
          </a:p>
          <a:p>
            <a:pPr algn="ctr"/>
            <a:r>
              <a:rPr lang="en-GB" dirty="0"/>
              <a:t>Children learn about Relationships and other topics in PSHE at home. We need to build in opportunities throughout the academic year for parents to be informed about  the topics we cover in class – consultation can help us find out the best ways to do this. Parents can then prepare their child when they feel they need to and support them with any further questions beyond the lesson itself. </a:t>
            </a:r>
          </a:p>
          <a:p>
            <a:pPr marL="285750" indent="-285750">
              <a:buFont typeface="Arial" panose="020B0604020202020204" pitchFamily="34" charset="0"/>
              <a:buChar char="•"/>
            </a:pPr>
            <a:endParaRPr lang="en-GB" dirty="0"/>
          </a:p>
        </p:txBody>
      </p:sp>
      <p:sp>
        <p:nvSpPr>
          <p:cNvPr id="8" name="TextBox 7">
            <a:extLst>
              <a:ext uri="{FF2B5EF4-FFF2-40B4-BE49-F238E27FC236}">
                <a16:creationId xmlns:a16="http://schemas.microsoft.com/office/drawing/2014/main" id="{F404977C-1C96-4ECA-88A0-B7A741F77DF7}"/>
              </a:ext>
            </a:extLst>
          </p:cNvPr>
          <p:cNvSpPr txBox="1"/>
          <p:nvPr/>
        </p:nvSpPr>
        <p:spPr>
          <a:xfrm>
            <a:off x="271272" y="1780546"/>
            <a:ext cx="3166110" cy="2031325"/>
          </a:xfrm>
          <a:prstGeom prst="rect">
            <a:avLst/>
          </a:prstGeom>
          <a:noFill/>
        </p:spPr>
        <p:txBody>
          <a:bodyPr wrap="square" rtlCol="0">
            <a:spAutoFit/>
          </a:bodyPr>
          <a:lstStyle/>
          <a:p>
            <a:pPr marL="285750" indent="-285750" algn="ctr">
              <a:buFont typeface="Arial" panose="020B0604020202020204" pitchFamily="34" charset="0"/>
              <a:buChar char="•"/>
            </a:pPr>
            <a:r>
              <a:rPr lang="en-GB" dirty="0">
                <a:solidFill>
                  <a:srgbClr val="7030A0"/>
                </a:solidFill>
              </a:rPr>
              <a:t>Confidence</a:t>
            </a:r>
          </a:p>
          <a:p>
            <a:pPr algn="ctr"/>
            <a:r>
              <a:rPr lang="en-GB" dirty="0"/>
              <a:t>Staff, governors and parents need to feel comfortable talking about any issues that come up, and the context in which we are discussing them</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41630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2449"/>
            <a:ext cx="10515600" cy="1325563"/>
          </a:xfrm>
        </p:spPr>
        <p:txBody>
          <a:bodyPr/>
          <a:lstStyle/>
          <a:p>
            <a:r>
              <a:rPr lang="en-GB" dirty="0"/>
              <a:t>Where you can find our policy and additional information</a:t>
            </a:r>
          </a:p>
        </p:txBody>
      </p:sp>
      <p:sp>
        <p:nvSpPr>
          <p:cNvPr id="3" name="Content Placeholder 2"/>
          <p:cNvSpPr>
            <a:spLocks noGrp="1"/>
          </p:cNvSpPr>
          <p:nvPr>
            <p:ph idx="1"/>
          </p:nvPr>
        </p:nvSpPr>
        <p:spPr>
          <a:xfrm>
            <a:off x="838200" y="2098012"/>
            <a:ext cx="10515600" cy="4351338"/>
          </a:xfrm>
        </p:spPr>
        <p:txBody>
          <a:bodyPr/>
          <a:lstStyle/>
          <a:p>
            <a:r>
              <a:rPr lang="en-GB" dirty="0"/>
              <a:t>An updated copy of the RSE policy is available on the website for you to read through at your convenience. </a:t>
            </a:r>
          </a:p>
          <a:p>
            <a:endParaRPr lang="en-GB" dirty="0"/>
          </a:p>
          <a:p>
            <a:r>
              <a:rPr lang="en-GB" dirty="0"/>
              <a:t>We have also linked a copy to the </a:t>
            </a:r>
            <a:r>
              <a:rPr lang="en-GB" dirty="0" err="1"/>
              <a:t>DfE’s</a:t>
            </a:r>
            <a:r>
              <a:rPr lang="en-GB" dirty="0"/>
              <a:t> Statutory Guidance on the website in Curriculum and in PSHE.</a:t>
            </a:r>
          </a:p>
        </p:txBody>
      </p:sp>
    </p:spTree>
    <p:extLst>
      <p:ext uri="{BB962C8B-B14F-4D97-AF65-F5344CB8AC3E}">
        <p14:creationId xmlns:p14="http://schemas.microsoft.com/office/powerpoint/2010/main" val="961548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99" y="575734"/>
            <a:ext cx="11946467" cy="979488"/>
          </a:xfrm>
          <a:solidFill>
            <a:schemeClr val="bg1"/>
          </a:solidFill>
        </p:spPr>
        <p:txBody>
          <a:bodyPr>
            <a:normAutofit fontScale="90000"/>
          </a:bodyPr>
          <a:lstStyle/>
          <a:p>
            <a:pPr algn="ctr"/>
            <a:r>
              <a:rPr lang="en-GB" sz="3600" dirty="0"/>
              <a:t>What will my child be taught about puberty and human reproduction? Progression from Early Years to Year 6. </a:t>
            </a:r>
          </a:p>
        </p:txBody>
      </p:sp>
      <p:pic>
        <p:nvPicPr>
          <p:cNvPr id="4" name="Content Placeholder 3"/>
          <p:cNvPicPr>
            <a:picLocks noGrp="1" noChangeAspect="1"/>
          </p:cNvPicPr>
          <p:nvPr>
            <p:ph idx="1"/>
          </p:nvPr>
        </p:nvPicPr>
        <p:blipFill rotWithShape="1">
          <a:blip r:embed="rId3"/>
          <a:srcRect b="70954"/>
          <a:stretch/>
        </p:blipFill>
        <p:spPr>
          <a:xfrm>
            <a:off x="91000" y="1462088"/>
            <a:ext cx="7063333" cy="1931098"/>
          </a:xfrm>
          <a:prstGeom prst="rect">
            <a:avLst/>
          </a:prstGeom>
        </p:spPr>
      </p:pic>
      <p:pic>
        <p:nvPicPr>
          <p:cNvPr id="3" name="Content Placeholder 3">
            <a:extLst>
              <a:ext uri="{FF2B5EF4-FFF2-40B4-BE49-F238E27FC236}">
                <a16:creationId xmlns:a16="http://schemas.microsoft.com/office/drawing/2014/main" id="{3270F46F-472B-6F25-07EA-344314E60C36}"/>
              </a:ext>
            </a:extLst>
          </p:cNvPr>
          <p:cNvPicPr>
            <a:picLocks noChangeAspect="1"/>
          </p:cNvPicPr>
          <p:nvPr/>
        </p:nvPicPr>
        <p:blipFill rotWithShape="1">
          <a:blip r:embed="rId3"/>
          <a:srcRect t="29451"/>
          <a:stretch/>
        </p:blipFill>
        <p:spPr>
          <a:xfrm>
            <a:off x="4605867" y="3107268"/>
            <a:ext cx="7495134" cy="3607672"/>
          </a:xfrm>
          <a:prstGeom prst="rect">
            <a:avLst/>
          </a:prstGeom>
        </p:spPr>
      </p:pic>
    </p:spTree>
    <p:extLst>
      <p:ext uri="{BB962C8B-B14F-4D97-AF65-F5344CB8AC3E}">
        <p14:creationId xmlns:p14="http://schemas.microsoft.com/office/powerpoint/2010/main" val="869393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3">
            <a:extLst>
              <a:ext uri="{FF2B5EF4-FFF2-40B4-BE49-F238E27FC236}">
                <a16:creationId xmlns:a16="http://schemas.microsoft.com/office/drawing/2014/main" id="{F9843401-B859-F945-B071-F308DED55C5E}"/>
              </a:ext>
            </a:extLst>
          </p:cNvPr>
          <p:cNvGraphicFramePr>
            <a:graphicFrameLocks/>
          </p:cNvGraphicFramePr>
          <p:nvPr/>
        </p:nvGraphicFramePr>
        <p:xfrm>
          <a:off x="1340068" y="914403"/>
          <a:ext cx="9458441" cy="5205933"/>
        </p:xfrm>
        <a:graphic>
          <a:graphicData uri="http://schemas.openxmlformats.org/drawingml/2006/table">
            <a:tbl>
              <a:tblPr firstRow="1" bandRow="1">
                <a:tableStyleId>{93296810-A885-4BE3-A3E7-6D5BEEA58F35}</a:tableStyleId>
              </a:tblPr>
              <a:tblGrid>
                <a:gridCol w="827602">
                  <a:extLst>
                    <a:ext uri="{9D8B030D-6E8A-4147-A177-3AD203B41FA5}">
                      <a16:colId xmlns:a16="http://schemas.microsoft.com/office/drawing/2014/main" val="20000"/>
                    </a:ext>
                  </a:extLst>
                </a:gridCol>
                <a:gridCol w="2979368">
                  <a:extLst>
                    <a:ext uri="{9D8B030D-6E8A-4147-A177-3AD203B41FA5}">
                      <a16:colId xmlns:a16="http://schemas.microsoft.com/office/drawing/2014/main" val="20001"/>
                    </a:ext>
                  </a:extLst>
                </a:gridCol>
                <a:gridCol w="5651471">
                  <a:extLst>
                    <a:ext uri="{9D8B030D-6E8A-4147-A177-3AD203B41FA5}">
                      <a16:colId xmlns:a16="http://schemas.microsoft.com/office/drawing/2014/main" val="20002"/>
                    </a:ext>
                  </a:extLst>
                </a:gridCol>
              </a:tblGrid>
              <a:tr h="471974">
                <a:tc gridSpan="3">
                  <a:txBody>
                    <a:bodyPr/>
                    <a:lstStyle/>
                    <a:p>
                      <a:pPr algn="ctr"/>
                      <a:r>
                        <a:rPr lang="en-GB" sz="2200" baseline="0" dirty="0"/>
                        <a:t>Puberty and Human Reproduction</a:t>
                      </a:r>
                      <a:r>
                        <a:rPr lang="en-GB" sz="2200" dirty="0"/>
                        <a:t> in Jigsaw 3-11 Changing Me Puzzle</a:t>
                      </a:r>
                      <a:endParaRPr lang="en-GB" sz="2200" b="1" dirty="0"/>
                    </a:p>
                  </a:txBody>
                  <a:tcPr marL="85417" marR="85417" marT="42708" marB="42708"/>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431413">
                <a:tc>
                  <a:txBody>
                    <a:bodyPr/>
                    <a:lstStyle/>
                    <a:p>
                      <a:pPr algn="l"/>
                      <a:r>
                        <a:rPr lang="en-GB" sz="1500" dirty="0"/>
                        <a:t>FS</a:t>
                      </a:r>
                      <a:endParaRPr lang="en-GB" sz="1500" b="1" dirty="0"/>
                    </a:p>
                  </a:txBody>
                  <a:tcPr marL="74761" marR="74761" marT="37383" marB="37383"/>
                </a:tc>
                <a:tc>
                  <a:txBody>
                    <a:bodyPr/>
                    <a:lstStyle/>
                    <a:p>
                      <a:pPr algn="l"/>
                      <a:r>
                        <a:rPr lang="en-GB" sz="1500" dirty="0"/>
                        <a:t>Growing Up</a:t>
                      </a:r>
                      <a:endParaRPr lang="en-GB" sz="1500" b="1" dirty="0"/>
                    </a:p>
                  </a:txBody>
                  <a:tcPr marL="74761" marR="74761" marT="37383" marB="37383"/>
                </a:tc>
                <a:tc>
                  <a:txBody>
                    <a:bodyPr/>
                    <a:lstStyle/>
                    <a:p>
                      <a:pPr algn="l">
                        <a:spcAft>
                          <a:spcPts val="600"/>
                        </a:spcAft>
                      </a:pPr>
                      <a:r>
                        <a:rPr lang="en-GB" sz="1500" dirty="0"/>
                        <a:t>How we have changed since we were babies</a:t>
                      </a:r>
                    </a:p>
                  </a:txBody>
                  <a:tcPr marL="74761" marR="74761" marT="37383" marB="37383"/>
                </a:tc>
                <a:extLst>
                  <a:ext uri="{0D108BD9-81ED-4DB2-BD59-A6C34878D82A}">
                    <a16:rowId xmlns:a16="http://schemas.microsoft.com/office/drawing/2014/main" val="10001"/>
                  </a:ext>
                </a:extLst>
              </a:tr>
              <a:tr h="842913">
                <a:tc>
                  <a:txBody>
                    <a:bodyPr/>
                    <a:lstStyle/>
                    <a:p>
                      <a:pPr algn="l"/>
                      <a:r>
                        <a:rPr lang="en-GB" sz="1500" dirty="0"/>
                        <a:t>Y1</a:t>
                      </a:r>
                      <a:endParaRPr lang="en-GB" sz="1500" b="1" dirty="0"/>
                    </a:p>
                  </a:txBody>
                  <a:tcPr marL="74761" marR="74761" marT="37383" marB="37383"/>
                </a:tc>
                <a:tc>
                  <a:txBody>
                    <a:bodyPr/>
                    <a:lstStyle/>
                    <a:p>
                      <a:pPr algn="l"/>
                      <a:r>
                        <a:rPr lang="en-GB" sz="1500" dirty="0"/>
                        <a:t>My changing body</a:t>
                      </a:r>
                      <a:endParaRPr lang="en-GB" sz="1500" b="1" dirty="0"/>
                    </a:p>
                  </a:txBody>
                  <a:tcPr marL="74761" marR="74761" marT="37383" marB="37383"/>
                </a:tc>
                <a:tc>
                  <a:txBody>
                    <a:bodyPr/>
                    <a:lstStyle/>
                    <a:p>
                      <a:pPr algn="l"/>
                      <a:r>
                        <a:rPr lang="en-GB" sz="1500" dirty="0"/>
                        <a:t>Understanding that growing and changing is natural and happens to everybody at different rates</a:t>
                      </a:r>
                    </a:p>
                  </a:txBody>
                  <a:tcPr marL="74761" marR="74761" marT="37383" marB="37383"/>
                </a:tc>
                <a:extLst>
                  <a:ext uri="{0D108BD9-81ED-4DB2-BD59-A6C34878D82A}">
                    <a16:rowId xmlns:a16="http://schemas.microsoft.com/office/drawing/2014/main" val="10002"/>
                  </a:ext>
                </a:extLst>
              </a:tr>
              <a:tr h="591269">
                <a:tc>
                  <a:txBody>
                    <a:bodyPr/>
                    <a:lstStyle/>
                    <a:p>
                      <a:pPr algn="l"/>
                      <a:endParaRPr lang="en-GB" sz="1500" b="1" dirty="0"/>
                    </a:p>
                  </a:txBody>
                  <a:tcPr marL="74761" marR="74761" marT="37383" marB="37383"/>
                </a:tc>
                <a:tc>
                  <a:txBody>
                    <a:bodyPr/>
                    <a:lstStyle/>
                    <a:p>
                      <a:pPr algn="l"/>
                      <a:r>
                        <a:rPr lang="en-GB" sz="1500" dirty="0"/>
                        <a:t>Boys’ and girls’ bodies</a:t>
                      </a:r>
                      <a:endParaRPr lang="en-GB" sz="1500" b="1" dirty="0"/>
                    </a:p>
                  </a:txBody>
                  <a:tcPr marL="74761" marR="74761" marT="37383" marB="37383"/>
                </a:tc>
                <a:tc>
                  <a:txBody>
                    <a:bodyPr/>
                    <a:lstStyle/>
                    <a:p>
                      <a:pPr algn="l"/>
                      <a:r>
                        <a:rPr lang="en-GB" sz="1500" dirty="0"/>
                        <a:t>Appreciating the parts of the body that make us different and using the correct names for them</a:t>
                      </a:r>
                    </a:p>
                  </a:txBody>
                  <a:tcPr marL="74761" marR="74761" marT="37383" marB="37383"/>
                </a:tc>
                <a:extLst>
                  <a:ext uri="{0D108BD9-81ED-4DB2-BD59-A6C34878D82A}">
                    <a16:rowId xmlns:a16="http://schemas.microsoft.com/office/drawing/2014/main" val="10003"/>
                  </a:ext>
                </a:extLst>
              </a:tr>
              <a:tr h="591269">
                <a:tc>
                  <a:txBody>
                    <a:bodyPr/>
                    <a:lstStyle/>
                    <a:p>
                      <a:pPr algn="l"/>
                      <a:r>
                        <a:rPr lang="en-GB" sz="1500" dirty="0"/>
                        <a:t>Y2</a:t>
                      </a:r>
                      <a:endParaRPr lang="en-GB" sz="1500" b="1" dirty="0"/>
                    </a:p>
                  </a:txBody>
                  <a:tcPr marL="74761" marR="74761" marT="37383" marB="37383"/>
                </a:tc>
                <a:tc>
                  <a:txBody>
                    <a:bodyPr/>
                    <a:lstStyle/>
                    <a:p>
                      <a:pPr algn="l"/>
                      <a:r>
                        <a:rPr lang="en-GB" sz="1500" dirty="0"/>
                        <a:t>The changing me</a:t>
                      </a:r>
                      <a:endParaRPr lang="en-GB" sz="1500" b="1" dirty="0"/>
                    </a:p>
                  </a:txBody>
                  <a:tcPr marL="74761" marR="74761" marT="37383" marB="37383"/>
                </a:tc>
                <a:tc>
                  <a:txBody>
                    <a:bodyPr/>
                    <a:lstStyle/>
                    <a:p>
                      <a:pPr algn="l"/>
                      <a:r>
                        <a:rPr lang="en-GB" sz="1500" dirty="0"/>
                        <a:t>Where am I on the journey from young to old, and what changes can I be proud of?</a:t>
                      </a:r>
                    </a:p>
                  </a:txBody>
                  <a:tcPr marL="74761" marR="74761" marT="37383" marB="37383"/>
                </a:tc>
                <a:extLst>
                  <a:ext uri="{0D108BD9-81ED-4DB2-BD59-A6C34878D82A}">
                    <a16:rowId xmlns:a16="http://schemas.microsoft.com/office/drawing/2014/main" val="10004"/>
                  </a:ext>
                </a:extLst>
              </a:tr>
              <a:tr h="591269">
                <a:tc>
                  <a:txBody>
                    <a:bodyPr/>
                    <a:lstStyle/>
                    <a:p>
                      <a:pPr algn="l"/>
                      <a:endParaRPr lang="en-GB" sz="1500" b="1"/>
                    </a:p>
                  </a:txBody>
                  <a:tcPr marL="74761" marR="74761" marT="37383" marB="37383"/>
                </a:tc>
                <a:tc>
                  <a:txBody>
                    <a:bodyPr/>
                    <a:lstStyle/>
                    <a:p>
                      <a:pPr algn="l"/>
                      <a:r>
                        <a:rPr lang="en-GB" sz="1500" dirty="0"/>
                        <a:t>Boys and girls</a:t>
                      </a:r>
                      <a:endParaRPr lang="en-GB" sz="1500" b="1" dirty="0"/>
                    </a:p>
                  </a:txBody>
                  <a:tcPr marL="74761" marR="74761" marT="37383" marB="37383"/>
                </a:tc>
                <a:tc>
                  <a:txBody>
                    <a:bodyPr/>
                    <a:lstStyle/>
                    <a:p>
                      <a:pPr algn="l"/>
                      <a:r>
                        <a:rPr lang="en-GB" sz="1500" dirty="0"/>
                        <a:t>Differences between boys and girls – how do we feel about them? Which parts of me are private?</a:t>
                      </a:r>
                    </a:p>
                  </a:txBody>
                  <a:tcPr marL="74761" marR="74761" marT="37383" marB="37383"/>
                </a:tc>
                <a:extLst>
                  <a:ext uri="{0D108BD9-81ED-4DB2-BD59-A6C34878D82A}">
                    <a16:rowId xmlns:a16="http://schemas.microsoft.com/office/drawing/2014/main" val="10005"/>
                  </a:ext>
                </a:extLst>
              </a:tr>
              <a:tr h="842913">
                <a:tc>
                  <a:txBody>
                    <a:bodyPr/>
                    <a:lstStyle/>
                    <a:p>
                      <a:pPr algn="l"/>
                      <a:r>
                        <a:rPr lang="en-GB" sz="1500" dirty="0"/>
                        <a:t>Y3</a:t>
                      </a:r>
                      <a:endParaRPr lang="en-GB" sz="1500" b="1" dirty="0"/>
                    </a:p>
                  </a:txBody>
                  <a:tcPr marL="74761" marR="74761" marT="37383" marB="37383"/>
                </a:tc>
                <a:tc>
                  <a:txBody>
                    <a:bodyPr/>
                    <a:lstStyle/>
                    <a:p>
                      <a:pPr algn="l"/>
                      <a:r>
                        <a:rPr lang="en-GB" sz="1500" dirty="0"/>
                        <a:t>Outside body changes</a:t>
                      </a:r>
                      <a:endParaRPr lang="en-GB" sz="1500" b="1" dirty="0"/>
                    </a:p>
                  </a:txBody>
                  <a:tcPr marL="74761" marR="74761" marT="37383" marB="37383"/>
                </a:tc>
                <a:tc>
                  <a:txBody>
                    <a:bodyPr/>
                    <a:lstStyle/>
                    <a:p>
                      <a:pPr algn="l"/>
                      <a:r>
                        <a:rPr lang="en-GB" sz="1500" dirty="0"/>
                        <a:t>How our bodies need to change so they can make babies when we grow up – outside changes and how we feel about them</a:t>
                      </a:r>
                    </a:p>
                  </a:txBody>
                  <a:tcPr marL="74761" marR="74761" marT="37383" marB="37383"/>
                </a:tc>
                <a:extLst>
                  <a:ext uri="{0D108BD9-81ED-4DB2-BD59-A6C34878D82A}">
                    <a16:rowId xmlns:a16="http://schemas.microsoft.com/office/drawing/2014/main" val="10006"/>
                  </a:ext>
                </a:extLst>
              </a:tr>
              <a:tr h="842913">
                <a:tc>
                  <a:txBody>
                    <a:bodyPr/>
                    <a:lstStyle/>
                    <a:p>
                      <a:pPr algn="l"/>
                      <a:endParaRPr lang="en-GB" sz="1500" b="1" dirty="0"/>
                    </a:p>
                  </a:txBody>
                  <a:tcPr marL="74761" marR="74761" marT="37383" marB="37383"/>
                </a:tc>
                <a:tc>
                  <a:txBody>
                    <a:bodyPr/>
                    <a:lstStyle/>
                    <a:p>
                      <a:pPr algn="l"/>
                      <a:r>
                        <a:rPr lang="en-GB" sz="1500" dirty="0"/>
                        <a:t>Inside body changes</a:t>
                      </a:r>
                      <a:endParaRPr lang="en-GB" sz="1500" b="1" dirty="0"/>
                    </a:p>
                  </a:txBody>
                  <a:tcPr marL="74761" marR="74761" marT="37383" marB="3738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a:t>How our bodies need to change so they can make babies when we grow up – inside changes and how we feel about them </a:t>
                      </a:r>
                      <a:r>
                        <a:rPr lang="en-GB" sz="900" dirty="0"/>
                        <a:t>(animations used</a:t>
                      </a:r>
                      <a:r>
                        <a:rPr lang="en-GB" sz="900" baseline="0" dirty="0"/>
                        <a:t> – shorter version Female and Male Reproductive Systems) </a:t>
                      </a:r>
                      <a:endParaRPr lang="en-GB" sz="900" dirty="0"/>
                    </a:p>
                  </a:txBody>
                  <a:tcPr marL="74761" marR="74761" marT="37383" marB="37383"/>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793834188"/>
      </p:ext>
    </p:extLst>
  </p:cSld>
  <p:clrMapOvr>
    <a:masterClrMapping/>
  </p:clrMapOvr>
  <p:transition spd="slow">
    <p:comb/>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3449034298"/>
              </p:ext>
            </p:extLst>
          </p:nvPr>
        </p:nvGraphicFramePr>
        <p:xfrm>
          <a:off x="1355271" y="877125"/>
          <a:ext cx="9414931" cy="5587561"/>
        </p:xfrm>
        <a:graphic>
          <a:graphicData uri="http://schemas.openxmlformats.org/drawingml/2006/table">
            <a:tbl>
              <a:tblPr firstRow="1" bandRow="1">
                <a:tableStyleId>{93296810-A885-4BE3-A3E7-6D5BEEA58F35}</a:tableStyleId>
              </a:tblPr>
              <a:tblGrid>
                <a:gridCol w="823795">
                  <a:extLst>
                    <a:ext uri="{9D8B030D-6E8A-4147-A177-3AD203B41FA5}">
                      <a16:colId xmlns:a16="http://schemas.microsoft.com/office/drawing/2014/main" val="20000"/>
                    </a:ext>
                  </a:extLst>
                </a:gridCol>
                <a:gridCol w="2965662">
                  <a:extLst>
                    <a:ext uri="{9D8B030D-6E8A-4147-A177-3AD203B41FA5}">
                      <a16:colId xmlns:a16="http://schemas.microsoft.com/office/drawing/2014/main" val="20001"/>
                    </a:ext>
                  </a:extLst>
                </a:gridCol>
                <a:gridCol w="5625474">
                  <a:extLst>
                    <a:ext uri="{9D8B030D-6E8A-4147-A177-3AD203B41FA5}">
                      <a16:colId xmlns:a16="http://schemas.microsoft.com/office/drawing/2014/main" val="20002"/>
                    </a:ext>
                  </a:extLst>
                </a:gridCol>
              </a:tblGrid>
              <a:tr h="517021">
                <a:tc gridSpan="3">
                  <a:txBody>
                    <a:bodyPr/>
                    <a:lstStyle/>
                    <a:p>
                      <a:pPr algn="ctr"/>
                      <a:r>
                        <a:rPr lang="en-GB" sz="2400" dirty="0"/>
                        <a:t>Puberty and Human Reproduction in Jigsaw 3-11 Changing Me Puzzle </a:t>
                      </a:r>
                      <a:endParaRPr lang="en-GB" sz="2400" b="1" dirty="0"/>
                    </a:p>
                  </a:txBody>
                  <a:tcPr marL="83425" marR="83425" marT="41712" marB="41712"/>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0"/>
                  </a:ext>
                </a:extLst>
              </a:tr>
              <a:tr h="781398">
                <a:tc>
                  <a:txBody>
                    <a:bodyPr/>
                    <a:lstStyle/>
                    <a:p>
                      <a:pPr algn="ctr"/>
                      <a:r>
                        <a:rPr lang="en-GB" sz="1600" dirty="0"/>
                        <a:t>Y4</a:t>
                      </a:r>
                      <a:endParaRPr lang="en-GB" sz="1600" b="1" dirty="0"/>
                    </a:p>
                  </a:txBody>
                  <a:tcPr marL="76620" marR="76620" marT="38312" marB="38312"/>
                </a:tc>
                <a:tc>
                  <a:txBody>
                    <a:bodyPr/>
                    <a:lstStyle/>
                    <a:p>
                      <a:pPr algn="ctr"/>
                      <a:r>
                        <a:rPr lang="en-GB" sz="1600" dirty="0">
                          <a:highlight>
                            <a:srgbClr val="FFFF00"/>
                          </a:highlight>
                        </a:rPr>
                        <a:t>Having a baby</a:t>
                      </a:r>
                      <a:endParaRPr lang="en-GB" sz="1600" b="1" dirty="0">
                        <a:highlight>
                          <a:srgbClr val="FFFF00"/>
                        </a:highlight>
                      </a:endParaRPr>
                    </a:p>
                  </a:txBody>
                  <a:tcPr marL="76620" marR="76620" marT="38312" marB="38312"/>
                </a:tc>
                <a:tc>
                  <a:txBody>
                    <a:bodyPr/>
                    <a:lstStyle/>
                    <a:p>
                      <a:r>
                        <a:rPr lang="en-GB" sz="1600" dirty="0"/>
                        <a:t>The choice to have a baby, the parts of men and women that make babies and – </a:t>
                      </a:r>
                      <a:r>
                        <a:rPr lang="en-GB" sz="1600" dirty="0">
                          <a:highlight>
                            <a:srgbClr val="FFFF00"/>
                          </a:highlight>
                        </a:rPr>
                        <a:t>in simple terms – </a:t>
                      </a:r>
                      <a:r>
                        <a:rPr lang="en-GB" sz="1600" dirty="0">
                          <a:solidFill>
                            <a:schemeClr val="tx1"/>
                          </a:solidFill>
                          <a:highlight>
                            <a:srgbClr val="FFFF00"/>
                          </a:highlight>
                        </a:rPr>
                        <a:t>how this happens </a:t>
                      </a:r>
                      <a:r>
                        <a:rPr lang="en-GB" sz="1000" dirty="0">
                          <a:solidFill>
                            <a:schemeClr val="tx1"/>
                          </a:solidFill>
                          <a:highlight>
                            <a:srgbClr val="FFFF00"/>
                          </a:highlight>
                        </a:rPr>
                        <a:t>(animations</a:t>
                      </a:r>
                      <a:r>
                        <a:rPr lang="en-GB" sz="1000" baseline="0" dirty="0">
                          <a:solidFill>
                            <a:schemeClr val="tx1"/>
                          </a:solidFill>
                          <a:highlight>
                            <a:srgbClr val="FFFF00"/>
                          </a:highlight>
                        </a:rPr>
                        <a:t> used – the Female Reproductive System)</a:t>
                      </a:r>
                      <a:endParaRPr lang="en-GB" sz="1000" dirty="0">
                        <a:solidFill>
                          <a:schemeClr val="tx1"/>
                        </a:solidFill>
                        <a:highlight>
                          <a:srgbClr val="FFFF00"/>
                        </a:highlight>
                      </a:endParaRPr>
                    </a:p>
                  </a:txBody>
                  <a:tcPr marL="76620" marR="76620" marT="38312" marB="38312"/>
                </a:tc>
                <a:extLst>
                  <a:ext uri="{0D108BD9-81ED-4DB2-BD59-A6C34878D82A}">
                    <a16:rowId xmlns:a16="http://schemas.microsoft.com/office/drawing/2014/main" val="10001"/>
                  </a:ext>
                </a:extLst>
              </a:tr>
              <a:tr h="549365">
                <a:tc>
                  <a:txBody>
                    <a:bodyPr/>
                    <a:lstStyle/>
                    <a:p>
                      <a:pPr algn="ctr"/>
                      <a:endParaRPr lang="en-GB" sz="1600" b="1" dirty="0"/>
                    </a:p>
                  </a:txBody>
                  <a:tcPr marL="76620" marR="76620" marT="38312" marB="38312"/>
                </a:tc>
                <a:tc>
                  <a:txBody>
                    <a:bodyPr/>
                    <a:lstStyle/>
                    <a:p>
                      <a:pPr algn="ctr"/>
                      <a:r>
                        <a:rPr lang="en-GB" sz="1600" dirty="0"/>
                        <a:t>Girls and puberty</a:t>
                      </a:r>
                      <a:endParaRPr lang="en-GB" sz="1600" b="1" dirty="0"/>
                    </a:p>
                  </a:txBody>
                  <a:tcPr marL="76620" marR="76620" marT="38312" marB="383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How a girl’s body changes so that she can have a baby when she’s an adult – including menstruation </a:t>
                      </a:r>
                      <a:r>
                        <a:rPr lang="en-GB" sz="1000" dirty="0"/>
                        <a:t>(animations</a:t>
                      </a:r>
                      <a:r>
                        <a:rPr lang="en-GB" sz="1000" baseline="0" dirty="0"/>
                        <a:t> used – the Female Reproductive System)</a:t>
                      </a:r>
                      <a:endParaRPr lang="en-GB" sz="1000" dirty="0"/>
                    </a:p>
                  </a:txBody>
                  <a:tcPr marL="76620" marR="76620" marT="38312" marB="38312"/>
                </a:tc>
                <a:extLst>
                  <a:ext uri="{0D108BD9-81ED-4DB2-BD59-A6C34878D82A}">
                    <a16:rowId xmlns:a16="http://schemas.microsoft.com/office/drawing/2014/main" val="10002"/>
                  </a:ext>
                </a:extLst>
              </a:tr>
              <a:tr h="549365">
                <a:tc>
                  <a:txBody>
                    <a:bodyPr/>
                    <a:lstStyle/>
                    <a:p>
                      <a:pPr algn="ctr"/>
                      <a:r>
                        <a:rPr lang="en-GB" sz="1600" dirty="0"/>
                        <a:t>Y5</a:t>
                      </a:r>
                      <a:endParaRPr lang="en-GB" sz="1600" b="1" dirty="0"/>
                    </a:p>
                  </a:txBody>
                  <a:tcPr marL="76620" marR="76620" marT="38312" marB="38312"/>
                </a:tc>
                <a:tc>
                  <a:txBody>
                    <a:bodyPr/>
                    <a:lstStyle/>
                    <a:p>
                      <a:pPr algn="ctr"/>
                      <a:r>
                        <a:rPr lang="en-GB" sz="1600" dirty="0"/>
                        <a:t>Puberty for girls</a:t>
                      </a:r>
                      <a:endParaRPr lang="en-GB" sz="1600" b="1" dirty="0"/>
                    </a:p>
                  </a:txBody>
                  <a:tcPr marL="76620" marR="76620" marT="38312" marB="383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Physical changes and feelings</a:t>
                      </a:r>
                      <a:r>
                        <a:rPr lang="en-GB" sz="1600" baseline="0" dirty="0"/>
                        <a:t> about them – importance of looking after yourself </a:t>
                      </a:r>
                      <a:r>
                        <a:rPr lang="en-GB" sz="1000" dirty="0"/>
                        <a:t>(animations</a:t>
                      </a:r>
                      <a:r>
                        <a:rPr lang="en-GB" sz="1000" baseline="0" dirty="0"/>
                        <a:t> used – the Female Reproductive System)</a:t>
                      </a:r>
                      <a:endParaRPr lang="en-GB" sz="1000" dirty="0"/>
                    </a:p>
                  </a:txBody>
                  <a:tcPr marL="76620" marR="76620" marT="38312" marB="38312"/>
                </a:tc>
                <a:extLst>
                  <a:ext uri="{0D108BD9-81ED-4DB2-BD59-A6C34878D82A}">
                    <a16:rowId xmlns:a16="http://schemas.microsoft.com/office/drawing/2014/main" val="10003"/>
                  </a:ext>
                </a:extLst>
              </a:tr>
              <a:tr h="549365">
                <a:tc>
                  <a:txBody>
                    <a:bodyPr/>
                    <a:lstStyle/>
                    <a:p>
                      <a:pPr algn="ctr"/>
                      <a:endParaRPr lang="en-GB" sz="1600" b="1"/>
                    </a:p>
                  </a:txBody>
                  <a:tcPr marL="76620" marR="76620" marT="38312" marB="38312"/>
                </a:tc>
                <a:tc>
                  <a:txBody>
                    <a:bodyPr/>
                    <a:lstStyle/>
                    <a:p>
                      <a:pPr algn="ctr"/>
                      <a:r>
                        <a:rPr lang="en-GB" sz="1600" dirty="0"/>
                        <a:t>Puberty for boys</a:t>
                      </a:r>
                      <a:endParaRPr lang="en-GB" sz="1600" b="1" dirty="0"/>
                    </a:p>
                  </a:txBody>
                  <a:tcPr marL="76620" marR="76620" marT="38312" marB="383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Developing understanding of changes for both sexes – reassurance and exploring feelings </a:t>
                      </a:r>
                      <a:r>
                        <a:rPr lang="en-GB" sz="1000" dirty="0"/>
                        <a:t>(animations</a:t>
                      </a:r>
                      <a:r>
                        <a:rPr lang="en-GB" sz="1000" baseline="0" dirty="0"/>
                        <a:t> used – the Male Reproductive System)</a:t>
                      </a:r>
                      <a:endParaRPr lang="en-GB" sz="1600" dirty="0"/>
                    </a:p>
                  </a:txBody>
                  <a:tcPr marL="76620" marR="76620" marT="38312" marB="38312"/>
                </a:tc>
                <a:extLst>
                  <a:ext uri="{0D108BD9-81ED-4DB2-BD59-A6C34878D82A}">
                    <a16:rowId xmlns:a16="http://schemas.microsoft.com/office/drawing/2014/main" val="10004"/>
                  </a:ext>
                </a:extLst>
              </a:tr>
              <a:tr h="781398">
                <a:tc>
                  <a:txBody>
                    <a:bodyPr/>
                    <a:lstStyle/>
                    <a:p>
                      <a:pPr algn="ctr"/>
                      <a:endParaRPr lang="en-GB" sz="1600" b="1" dirty="0"/>
                    </a:p>
                  </a:txBody>
                  <a:tcPr marL="76620" marR="76620" marT="38312" marB="38312"/>
                </a:tc>
                <a:tc>
                  <a:txBody>
                    <a:bodyPr/>
                    <a:lstStyle/>
                    <a:p>
                      <a:pPr algn="ctr"/>
                      <a:r>
                        <a:rPr lang="en-GB" sz="1600" dirty="0">
                          <a:highlight>
                            <a:srgbClr val="FFFF00"/>
                          </a:highlight>
                        </a:rPr>
                        <a:t>Conception</a:t>
                      </a:r>
                      <a:endParaRPr lang="en-GB" sz="1600" b="1" dirty="0">
                        <a:highlight>
                          <a:srgbClr val="FFFF00"/>
                        </a:highlight>
                      </a:endParaRPr>
                    </a:p>
                  </a:txBody>
                  <a:tcPr marL="76620" marR="76620" marT="38312" marB="383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highlight>
                            <a:srgbClr val="FFFF00"/>
                          </a:highlight>
                        </a:rPr>
                        <a:t>Understanding the place of sexual intercourse in a relationship</a:t>
                      </a:r>
                      <a:r>
                        <a:rPr lang="en-GB" sz="1600" baseline="0" dirty="0">
                          <a:solidFill>
                            <a:schemeClr val="tx1"/>
                          </a:solidFill>
                          <a:highlight>
                            <a:srgbClr val="FFFF00"/>
                          </a:highlight>
                        </a:rPr>
                        <a:t> and how it can lead to conception and the wonder of a new life </a:t>
                      </a:r>
                      <a:r>
                        <a:rPr lang="en-GB" sz="1000" dirty="0">
                          <a:solidFill>
                            <a:schemeClr val="tx1"/>
                          </a:solidFill>
                          <a:highlight>
                            <a:srgbClr val="FFFF00"/>
                          </a:highlight>
                        </a:rPr>
                        <a:t>(animations</a:t>
                      </a:r>
                      <a:r>
                        <a:rPr lang="en-GB" sz="1000" baseline="0" dirty="0">
                          <a:solidFill>
                            <a:schemeClr val="tx1"/>
                          </a:solidFill>
                          <a:highlight>
                            <a:srgbClr val="FFFF00"/>
                          </a:highlight>
                        </a:rPr>
                        <a:t> used – the Female and Male Reproductive Systems)</a:t>
                      </a:r>
                      <a:endParaRPr lang="en-GB" sz="1000" dirty="0">
                        <a:solidFill>
                          <a:schemeClr val="tx1"/>
                        </a:solidFill>
                        <a:highlight>
                          <a:srgbClr val="FFFF00"/>
                        </a:highlight>
                      </a:endParaRPr>
                    </a:p>
                  </a:txBody>
                  <a:tcPr marL="76620" marR="76620" marT="38312" marB="38312"/>
                </a:tc>
                <a:extLst>
                  <a:ext uri="{0D108BD9-81ED-4DB2-BD59-A6C34878D82A}">
                    <a16:rowId xmlns:a16="http://schemas.microsoft.com/office/drawing/2014/main" val="10005"/>
                  </a:ext>
                </a:extLst>
              </a:tr>
              <a:tr h="549365">
                <a:tc>
                  <a:txBody>
                    <a:bodyPr/>
                    <a:lstStyle/>
                    <a:p>
                      <a:pPr algn="ctr"/>
                      <a:r>
                        <a:rPr lang="en-GB" sz="1600" dirty="0"/>
                        <a:t>Y6</a:t>
                      </a:r>
                      <a:endParaRPr lang="en-GB" sz="1600" b="1" dirty="0"/>
                    </a:p>
                  </a:txBody>
                  <a:tcPr marL="76620" marR="76620" marT="38312" marB="38312"/>
                </a:tc>
                <a:tc>
                  <a:txBody>
                    <a:bodyPr/>
                    <a:lstStyle/>
                    <a:p>
                      <a:pPr algn="ctr"/>
                      <a:r>
                        <a:rPr lang="en-GB" sz="1600" dirty="0"/>
                        <a:t>Puberty</a:t>
                      </a:r>
                      <a:endParaRPr lang="en-GB" sz="1600" b="1" dirty="0"/>
                    </a:p>
                  </a:txBody>
                  <a:tcPr marL="76620" marR="76620" marT="38312" marB="383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Consolidating understanding of physical and emotional changes and how they affect us </a:t>
                      </a:r>
                      <a:r>
                        <a:rPr lang="en-GB" sz="1000" dirty="0"/>
                        <a:t>(animations</a:t>
                      </a:r>
                      <a:r>
                        <a:rPr lang="en-GB" sz="1000" baseline="0" dirty="0"/>
                        <a:t> used – the Female and Male Reproductive Systems)</a:t>
                      </a:r>
                      <a:endParaRPr lang="en-GB" sz="1000" dirty="0"/>
                    </a:p>
                  </a:txBody>
                  <a:tcPr marL="76620" marR="76620" marT="38312" marB="38312"/>
                </a:tc>
                <a:extLst>
                  <a:ext uri="{0D108BD9-81ED-4DB2-BD59-A6C34878D82A}">
                    <a16:rowId xmlns:a16="http://schemas.microsoft.com/office/drawing/2014/main" val="10006"/>
                  </a:ext>
                </a:extLst>
              </a:tr>
              <a:tr h="465940">
                <a:tc>
                  <a:txBody>
                    <a:bodyPr/>
                    <a:lstStyle/>
                    <a:p>
                      <a:pPr algn="ctr"/>
                      <a:endParaRPr lang="en-GB" sz="1600" b="1" dirty="0"/>
                    </a:p>
                  </a:txBody>
                  <a:tcPr marL="76620" marR="76620" marT="38312" marB="38312"/>
                </a:tc>
                <a:tc>
                  <a:txBody>
                    <a:bodyPr/>
                    <a:lstStyle/>
                    <a:p>
                      <a:pPr algn="ctr"/>
                      <a:r>
                        <a:rPr lang="en-GB" sz="1600" dirty="0"/>
                        <a:t>Girl talk / boy talk</a:t>
                      </a:r>
                      <a:endParaRPr lang="en-GB" sz="1600" b="1" dirty="0"/>
                    </a:p>
                  </a:txBody>
                  <a:tcPr marL="76620" marR="76620" marT="38312" marB="383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t>A chance to ask questions and reflect (single sex) </a:t>
                      </a:r>
                      <a:r>
                        <a:rPr lang="en-GB" sz="1000" dirty="0"/>
                        <a:t>(animations</a:t>
                      </a:r>
                      <a:r>
                        <a:rPr lang="en-GB" sz="1000" baseline="0" dirty="0"/>
                        <a:t> used – the Female and Male Reproductive Systems)</a:t>
                      </a:r>
                      <a:endParaRPr lang="en-GB" sz="1600" dirty="0"/>
                    </a:p>
                  </a:txBody>
                  <a:tcPr marL="76620" marR="76620" marT="38312" marB="38312"/>
                </a:tc>
                <a:extLst>
                  <a:ext uri="{0D108BD9-81ED-4DB2-BD59-A6C34878D82A}">
                    <a16:rowId xmlns:a16="http://schemas.microsoft.com/office/drawing/2014/main" val="10007"/>
                  </a:ext>
                </a:extLst>
              </a:tr>
              <a:tr h="465940">
                <a:tc>
                  <a:txBody>
                    <a:bodyPr/>
                    <a:lstStyle/>
                    <a:p>
                      <a:pPr algn="ctr"/>
                      <a:endParaRPr lang="en-GB" sz="1600" b="1" dirty="0"/>
                    </a:p>
                  </a:txBody>
                  <a:tcPr marL="76620" marR="76620" marT="38312" marB="38312"/>
                </a:tc>
                <a:tc>
                  <a:txBody>
                    <a:bodyPr/>
                    <a:lstStyle/>
                    <a:p>
                      <a:pPr algn="ctr"/>
                      <a:r>
                        <a:rPr lang="en-GB" sz="1600" dirty="0">
                          <a:highlight>
                            <a:srgbClr val="FFFF00"/>
                          </a:highlight>
                        </a:rPr>
                        <a:t>Conception to birth</a:t>
                      </a:r>
                      <a:endParaRPr lang="en-GB" sz="1600" b="1" dirty="0">
                        <a:highlight>
                          <a:srgbClr val="FFFF00"/>
                        </a:highlight>
                      </a:endParaRPr>
                    </a:p>
                  </a:txBody>
                  <a:tcPr marL="76620" marR="76620" marT="38312" marB="3831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1"/>
                          </a:solidFill>
                          <a:highlight>
                            <a:srgbClr val="FFFF00"/>
                          </a:highlight>
                        </a:rPr>
                        <a:t>The story of pregnancy and birth </a:t>
                      </a:r>
                      <a:r>
                        <a:rPr lang="en-GB" sz="1000" dirty="0">
                          <a:solidFill>
                            <a:schemeClr val="tx1"/>
                          </a:solidFill>
                          <a:highlight>
                            <a:srgbClr val="FFFF00"/>
                          </a:highlight>
                        </a:rPr>
                        <a:t>(animations</a:t>
                      </a:r>
                      <a:r>
                        <a:rPr lang="en-GB" sz="1000" baseline="0" dirty="0">
                          <a:solidFill>
                            <a:schemeClr val="tx1"/>
                          </a:solidFill>
                          <a:highlight>
                            <a:srgbClr val="FFFF00"/>
                          </a:highlight>
                        </a:rPr>
                        <a:t> used – the Female and Male Reproductive Systems)</a:t>
                      </a:r>
                      <a:endParaRPr lang="en-GB" sz="1600" dirty="0">
                        <a:solidFill>
                          <a:schemeClr val="tx1"/>
                        </a:solidFill>
                        <a:highlight>
                          <a:srgbClr val="FFFF00"/>
                        </a:highlight>
                      </a:endParaRPr>
                    </a:p>
                  </a:txBody>
                  <a:tcPr marL="76620" marR="76620" marT="38312" marB="38312"/>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1692780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7B6A2F-8C87-562D-7E55-BEF8D6C6540F}"/>
              </a:ext>
            </a:extLst>
          </p:cNvPr>
          <p:cNvPicPr>
            <a:picLocks noChangeAspect="1"/>
          </p:cNvPicPr>
          <p:nvPr/>
        </p:nvPicPr>
        <p:blipFill rotWithShape="1">
          <a:blip r:embed="rId3"/>
          <a:srcRect l="1862" t="2834" r="3124" b="1549"/>
          <a:stretch/>
        </p:blipFill>
        <p:spPr>
          <a:xfrm>
            <a:off x="718457" y="707571"/>
            <a:ext cx="10755086" cy="5786211"/>
          </a:xfrm>
          <a:prstGeom prst="rect">
            <a:avLst/>
          </a:prstGeom>
        </p:spPr>
      </p:pic>
    </p:spTree>
    <p:extLst>
      <p:ext uri="{BB962C8B-B14F-4D97-AF65-F5344CB8AC3E}">
        <p14:creationId xmlns:p14="http://schemas.microsoft.com/office/powerpoint/2010/main" val="36791821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A008AEA-3C8D-A140-AC77-A4858C492606}">
  <we:reference id="wa104178141" version="3.1.2.22" store="en-US" storeType="OMEX"/>
  <we:alternateReferences>
    <we:reference id="wa104178141" version="3.1.2.22"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19178</TotalTime>
  <Words>2740</Words>
  <Application>Microsoft Office PowerPoint</Application>
  <PresentationFormat>Widescreen</PresentationFormat>
  <Paragraphs>211</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Wingdings</vt:lpstr>
      <vt:lpstr>Office Theme</vt:lpstr>
      <vt:lpstr>  Consultation and Parental Engagement  for RHSE (Relationships, Sex AND Health Education)  How do we meet the statutory guidance in and make it meaningful for our school community?</vt:lpstr>
      <vt:lpstr>PowerPoint Presentation</vt:lpstr>
      <vt:lpstr>PowerPoint Presentation</vt:lpstr>
      <vt:lpstr>PowerPoint Presentation</vt:lpstr>
      <vt:lpstr>Where you can find our policy and additional information</vt:lpstr>
      <vt:lpstr>What will my child be taught about puberty and human reproduction? Progression from Early Years to Year 6. </vt:lpstr>
      <vt:lpstr>PowerPoint Presentation</vt:lpstr>
      <vt:lpstr>PowerPoint Presentation</vt:lpstr>
      <vt:lpstr>PowerPoint Presentation</vt:lpstr>
      <vt:lpstr>PowerPoint Presentation</vt:lpstr>
      <vt:lpstr>Piece  1 – How Babies Grow</vt:lpstr>
      <vt:lpstr>Piece 1 - Images</vt:lpstr>
      <vt:lpstr>Piece 2 – Babies</vt:lpstr>
      <vt:lpstr>Piece 2 - Images</vt:lpstr>
      <vt:lpstr>                                                   Piece 2 - Images</vt:lpstr>
      <vt:lpstr>Piece 3 – Outside body changes</vt:lpstr>
      <vt:lpstr>Piece 3 - Images</vt:lpstr>
      <vt:lpstr>                                              Piece 3 - Images</vt:lpstr>
      <vt:lpstr>Piece 4 – Inside body changes</vt:lpstr>
      <vt:lpstr>Piece 4 - Images</vt:lpstr>
      <vt:lpstr>Piece 4 - Images</vt:lpstr>
      <vt:lpstr>Piece 4 - Images</vt:lpstr>
      <vt:lpstr>Piece 5 – Family Stereotypes</vt:lpstr>
      <vt:lpstr>Piece 5 - Images</vt:lpstr>
      <vt:lpstr>Piece 6 – Looking ahead to Year 4</vt:lpstr>
      <vt:lpstr>Piece 6 - Images</vt:lpstr>
      <vt:lpstr>Can parents withdraw their children from RSE?  From September 2020…  (Government guidance 2019 page 17)  </vt:lpstr>
      <vt:lpstr>Any questions?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REST – Staff Training</dc:title>
  <dc:creator>angela milliken</dc:creator>
  <cp:lastModifiedBy>Ms R Dennis</cp:lastModifiedBy>
  <cp:revision>570</cp:revision>
  <cp:lastPrinted>2021-04-22T17:29:09Z</cp:lastPrinted>
  <dcterms:created xsi:type="dcterms:W3CDTF">2018-07-27T09:10:12Z</dcterms:created>
  <dcterms:modified xsi:type="dcterms:W3CDTF">2024-06-03T15:43:19Z</dcterms:modified>
</cp:coreProperties>
</file>