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6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45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68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719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157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140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541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124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769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164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541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5113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502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7170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401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35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08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85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50" y="676655"/>
            <a:ext cx="7232904" cy="1811711"/>
          </a:xfrm>
        </p:spPr>
        <p:txBody>
          <a:bodyPr>
            <a:noAutofit/>
          </a:bodyPr>
          <a:lstStyle/>
          <a:p>
            <a:r>
              <a:rPr lang="en-GB" sz="4800" b="1" dirty="0"/>
              <a:t>Thinking about Secondary School</a:t>
            </a:r>
            <a:endParaRPr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4520" y="2964305"/>
            <a:ext cx="6931152" cy="3108643"/>
          </a:xfrm>
        </p:spPr>
        <p:txBody>
          <a:bodyPr>
            <a:noAutofit/>
          </a:bodyPr>
          <a:lstStyle/>
          <a:p>
            <a:r>
              <a:rPr sz="2600" dirty="0"/>
              <a:t>A warm welcome from Yewtree Primary School!</a:t>
            </a:r>
          </a:p>
          <a:p>
            <a:endParaRPr sz="2600" dirty="0"/>
          </a:p>
          <a:p>
            <a:r>
              <a:rPr sz="2600" dirty="0"/>
              <a:t>We’re here to help you and your child feel confident and prepared for the exciting journey to secondary school.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40" y="503237"/>
            <a:ext cx="7223760" cy="1143000"/>
          </a:xfrm>
        </p:spPr>
        <p:txBody>
          <a:bodyPr>
            <a:normAutofit fontScale="90000"/>
          </a:bodyPr>
          <a:lstStyle/>
          <a:p>
            <a:r>
              <a:rPr dirty="0"/>
              <a:t>Looking Ahead: A Big Step for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344" y="2331720"/>
            <a:ext cx="7077456" cy="3666427"/>
          </a:xfrm>
        </p:spPr>
        <p:txBody>
          <a:bodyPr>
            <a:normAutofit/>
          </a:bodyPr>
          <a:lstStyle/>
          <a:p>
            <a:r>
              <a:rPr sz="2600" dirty="0"/>
              <a:t>The move to secondary school is a big milestone</a:t>
            </a:r>
            <a:r>
              <a:rPr lang="en-GB" sz="2600" dirty="0"/>
              <a:t> for both pupils and parents.</a:t>
            </a:r>
            <a:endParaRPr sz="2600" dirty="0"/>
          </a:p>
          <a:p>
            <a:endParaRPr sz="2600" dirty="0"/>
          </a:p>
          <a:p>
            <a:r>
              <a:rPr lang="en-GB" sz="2600" dirty="0"/>
              <a:t>Both of you</a:t>
            </a:r>
            <a:r>
              <a:rPr sz="2600" dirty="0"/>
              <a:t> may feel excited, nervous, or both — and that’s completely normal! We’ll work together to make the transition as smooth as possible.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64" y="631254"/>
            <a:ext cx="7452360" cy="1143000"/>
          </a:xfrm>
        </p:spPr>
        <p:txBody>
          <a:bodyPr>
            <a:normAutofit/>
          </a:bodyPr>
          <a:lstStyle/>
          <a:p>
            <a:r>
              <a:rPr sz="3200" dirty="0"/>
              <a:t>The Hertfordshire Secondary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6816" y="2212530"/>
            <a:ext cx="6675120" cy="4014216"/>
          </a:xfrm>
        </p:spPr>
        <p:txBody>
          <a:bodyPr>
            <a:normAutofit/>
          </a:bodyPr>
          <a:lstStyle/>
          <a:p>
            <a:r>
              <a:rPr sz="2600" dirty="0"/>
              <a:t>Applications open: early September</a:t>
            </a:r>
          </a:p>
          <a:p>
            <a:r>
              <a:rPr sz="2600" dirty="0"/>
              <a:t>Deadline: </a:t>
            </a:r>
            <a:r>
              <a:rPr lang="en-GB" sz="2600" dirty="0"/>
              <a:t>31st </a:t>
            </a:r>
            <a:r>
              <a:rPr sz="2600" dirty="0"/>
              <a:t>October</a:t>
            </a:r>
          </a:p>
          <a:p>
            <a:r>
              <a:rPr sz="2600" dirty="0"/>
              <a:t>Offers sent: </a:t>
            </a:r>
            <a:r>
              <a:rPr lang="en-GB" sz="2600" dirty="0"/>
              <a:t>1</a:t>
            </a:r>
            <a:r>
              <a:rPr lang="en-GB" sz="2600" baseline="30000" dirty="0"/>
              <a:t>st</a:t>
            </a:r>
            <a:r>
              <a:rPr lang="en-GB" sz="2600" dirty="0"/>
              <a:t> </a:t>
            </a:r>
            <a:r>
              <a:rPr sz="2600" dirty="0"/>
              <a:t>March</a:t>
            </a:r>
          </a:p>
          <a:p>
            <a:endParaRPr sz="2600" dirty="0"/>
          </a:p>
          <a:p>
            <a:r>
              <a:rPr sz="2600" dirty="0"/>
              <a:t>Applications are made online through the Hertfordshire County Council website.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6193" y="624110"/>
            <a:ext cx="6998208" cy="1280890"/>
          </a:xfrm>
        </p:spPr>
        <p:txBody>
          <a:bodyPr>
            <a:normAutofit/>
          </a:bodyPr>
          <a:lstStyle/>
          <a:p>
            <a:r>
              <a:rPr sz="3200" dirty="0"/>
              <a:t>Choosing the Right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2224" y="1764792"/>
            <a:ext cx="7095744" cy="4983162"/>
          </a:xfrm>
        </p:spPr>
        <p:txBody>
          <a:bodyPr>
            <a:normAutofit/>
          </a:bodyPr>
          <a:lstStyle/>
          <a:p>
            <a:r>
              <a:rPr sz="2600" dirty="0"/>
              <a:t>Attend open evenings and ask questions</a:t>
            </a:r>
          </a:p>
          <a:p>
            <a:r>
              <a:rPr sz="2600" dirty="0"/>
              <a:t>Think about your child’s interests, learning style, and the school ethos</a:t>
            </a:r>
          </a:p>
          <a:p>
            <a:r>
              <a:rPr sz="2600" dirty="0"/>
              <a:t>Consider distance, transport, and after-school opportunities</a:t>
            </a:r>
            <a:endParaRPr lang="en-GB" sz="2600" dirty="0"/>
          </a:p>
          <a:p>
            <a:pPr marL="0" indent="0">
              <a:buNone/>
            </a:pPr>
            <a:endParaRPr lang="en-GB" sz="2600" dirty="0"/>
          </a:p>
          <a:p>
            <a:r>
              <a:rPr lang="en-GB" sz="2600" dirty="0"/>
              <a:t>If your child has an EHCP, you should be contacted by the Local Authority who will help you with the application process.</a:t>
            </a:r>
            <a:endParaRPr sz="2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161" y="624110"/>
            <a:ext cx="6589199" cy="692626"/>
          </a:xfrm>
        </p:spPr>
        <p:txBody>
          <a:bodyPr>
            <a:normAutofit/>
          </a:bodyPr>
          <a:lstStyle/>
          <a:p>
            <a:r>
              <a:rPr sz="3200" dirty="0"/>
              <a:t>Preparing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600" dirty="0"/>
              <a:t>Encourage independence (packing bags, managing homework)</a:t>
            </a:r>
          </a:p>
          <a:p>
            <a:r>
              <a:rPr sz="2600" dirty="0"/>
              <a:t>Practice the school journey together</a:t>
            </a:r>
          </a:p>
          <a:p>
            <a:r>
              <a:rPr sz="2600" dirty="0"/>
              <a:t>Build good routines for sleep and </a:t>
            </a:r>
            <a:r>
              <a:rPr sz="2600" dirty="0" err="1"/>
              <a:t>organisation</a:t>
            </a:r>
            <a:endParaRPr lang="en-GB" sz="2600" dirty="0"/>
          </a:p>
          <a:p>
            <a:r>
              <a:rPr lang="en-GB" sz="2600" dirty="0"/>
              <a:t>View the school’s website</a:t>
            </a:r>
            <a:endParaRPr sz="2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530670"/>
            <a:ext cx="7251192" cy="1143000"/>
          </a:xfrm>
        </p:spPr>
        <p:txBody>
          <a:bodyPr>
            <a:normAutofit fontScale="90000"/>
          </a:bodyPr>
          <a:lstStyle/>
          <a:p>
            <a:r>
              <a:rPr dirty="0"/>
              <a:t>What’s Different in Secondary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9424" y="2057399"/>
            <a:ext cx="6437376" cy="4525963"/>
          </a:xfrm>
        </p:spPr>
        <p:txBody>
          <a:bodyPr/>
          <a:lstStyle/>
          <a:p>
            <a:r>
              <a:rPr sz="2600" dirty="0"/>
              <a:t>More subjects and teachers</a:t>
            </a:r>
          </a:p>
          <a:p>
            <a:r>
              <a:rPr sz="2600" dirty="0"/>
              <a:t>A timetable to follow</a:t>
            </a:r>
          </a:p>
          <a:p>
            <a:r>
              <a:rPr sz="2600" dirty="0"/>
              <a:t>Homework expectations increase</a:t>
            </a:r>
          </a:p>
          <a:p>
            <a:r>
              <a:rPr sz="2600" dirty="0"/>
              <a:t>New friends and wider opportunities</a:t>
            </a:r>
            <a:endParaRPr lang="en-GB" sz="2600" dirty="0"/>
          </a:p>
          <a:p>
            <a:r>
              <a:rPr lang="en-GB" sz="2600" dirty="0"/>
              <a:t>More independence</a:t>
            </a:r>
          </a:p>
          <a:p>
            <a:r>
              <a:rPr lang="en-GB" sz="2600" dirty="0"/>
              <a:t>Increased peer pressure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1" y="624110"/>
            <a:ext cx="6979920" cy="1280890"/>
          </a:xfrm>
        </p:spPr>
        <p:txBody>
          <a:bodyPr>
            <a:normAutofit/>
          </a:bodyPr>
          <a:lstStyle/>
          <a:p>
            <a:r>
              <a:rPr sz="3200" dirty="0"/>
              <a:t>Supporting Wellbeing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8840" y="2133600"/>
            <a:ext cx="6385560" cy="3777622"/>
          </a:xfrm>
        </p:spPr>
        <p:txBody>
          <a:bodyPr>
            <a:normAutofit/>
          </a:bodyPr>
          <a:lstStyle/>
          <a:p>
            <a:r>
              <a:rPr sz="2600" dirty="0"/>
              <a:t>Listen and reassure — nerves are normal!</a:t>
            </a:r>
          </a:p>
          <a:p>
            <a:r>
              <a:rPr sz="2600" dirty="0"/>
              <a:t>Encourage your child to talk about their day</a:t>
            </a:r>
            <a:r>
              <a:rPr lang="en-GB" sz="2600" dirty="0"/>
              <a:t> – don’t worry if they say nothing!</a:t>
            </a:r>
            <a:endParaRPr sz="2600" dirty="0"/>
          </a:p>
          <a:p>
            <a:r>
              <a:rPr sz="2600" dirty="0"/>
              <a:t>Keep routines consistent at home</a:t>
            </a:r>
          </a:p>
          <a:p>
            <a:r>
              <a:rPr sz="2600" dirty="0"/>
              <a:t>Celebrate small successes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2593" y="644716"/>
            <a:ext cx="6589199" cy="1280890"/>
          </a:xfrm>
        </p:spPr>
        <p:txBody>
          <a:bodyPr>
            <a:normAutofit/>
          </a:bodyPr>
          <a:lstStyle/>
          <a:p>
            <a:r>
              <a:rPr sz="3200" dirty="0"/>
              <a:t>Practical Tips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2593" y="2042160"/>
            <a:ext cx="6591985" cy="3777622"/>
          </a:xfrm>
        </p:spPr>
        <p:txBody>
          <a:bodyPr>
            <a:normAutofit/>
          </a:bodyPr>
          <a:lstStyle/>
          <a:p>
            <a:r>
              <a:rPr sz="2600" dirty="0"/>
              <a:t>Label everything!</a:t>
            </a:r>
            <a:endParaRPr lang="en-GB" sz="2600" dirty="0"/>
          </a:p>
          <a:p>
            <a:r>
              <a:rPr sz="2600" dirty="0"/>
              <a:t>Encourage using a planner or timetable</a:t>
            </a:r>
            <a:endParaRPr lang="en-GB" sz="2600" dirty="0"/>
          </a:p>
          <a:p>
            <a:r>
              <a:rPr sz="2600" dirty="0"/>
              <a:t>Keep communication open with teachers</a:t>
            </a:r>
            <a:endParaRPr lang="en-GB" sz="2600" dirty="0"/>
          </a:p>
          <a:p>
            <a:r>
              <a:rPr sz="2600" dirty="0"/>
              <a:t>Attend transition events and stay informed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344" y="624110"/>
            <a:ext cx="7324343" cy="1280890"/>
          </a:xfrm>
        </p:spPr>
        <p:txBody>
          <a:bodyPr>
            <a:normAutofit/>
          </a:bodyPr>
          <a:lstStyle/>
          <a:p>
            <a:r>
              <a:rPr sz="3200" dirty="0"/>
              <a:t>Key Dates &amp; Where to Get Help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7239" y="1969008"/>
            <a:ext cx="6591985" cy="4459224"/>
          </a:xfrm>
        </p:spPr>
        <p:txBody>
          <a:bodyPr>
            <a:noAutofit/>
          </a:bodyPr>
          <a:lstStyle/>
          <a:p>
            <a:r>
              <a:rPr sz="2600" dirty="0"/>
              <a:t>Application deadline: </a:t>
            </a:r>
            <a:r>
              <a:rPr lang="en-GB" sz="2600" dirty="0"/>
              <a:t>31</a:t>
            </a:r>
            <a:r>
              <a:rPr lang="en-GB" sz="2600" baseline="30000" dirty="0"/>
              <a:t>st</a:t>
            </a:r>
            <a:r>
              <a:rPr lang="en-GB" sz="2600" dirty="0"/>
              <a:t> </a:t>
            </a:r>
            <a:r>
              <a:rPr sz="2600" dirty="0"/>
              <a:t>October</a:t>
            </a:r>
            <a:endParaRPr lang="en-GB" sz="2600" dirty="0"/>
          </a:p>
          <a:p>
            <a:r>
              <a:rPr sz="2600" dirty="0"/>
              <a:t>Offer day: </a:t>
            </a:r>
            <a:r>
              <a:rPr lang="en-GB" sz="2600" dirty="0"/>
              <a:t>1</a:t>
            </a:r>
            <a:r>
              <a:rPr lang="en-GB" sz="2600" baseline="30000" dirty="0"/>
              <a:t>st</a:t>
            </a:r>
            <a:r>
              <a:rPr lang="en-GB" sz="2600" dirty="0"/>
              <a:t> </a:t>
            </a:r>
            <a:r>
              <a:rPr sz="2600" dirty="0"/>
              <a:t>March</a:t>
            </a:r>
            <a:endParaRPr lang="en-GB" sz="2600" dirty="0"/>
          </a:p>
          <a:p>
            <a:pPr marL="0" indent="0">
              <a:buNone/>
            </a:pPr>
            <a:endParaRPr lang="en-GB" sz="2600" dirty="0"/>
          </a:p>
          <a:p>
            <a:r>
              <a:rPr sz="2600" dirty="0"/>
              <a:t>Useful links:</a:t>
            </a:r>
          </a:p>
          <a:p>
            <a:r>
              <a:rPr sz="2600" dirty="0"/>
              <a:t>Hertfordshire Admissions: www.hertfordshire.gov.uk/admissions</a:t>
            </a:r>
          </a:p>
          <a:p>
            <a:endParaRPr sz="2600" dirty="0"/>
          </a:p>
          <a:p>
            <a:r>
              <a:rPr sz="2600" dirty="0"/>
              <a:t>Contact </a:t>
            </a:r>
            <a:r>
              <a:rPr lang="en-GB" sz="2600" dirty="0"/>
              <a:t>one of us </a:t>
            </a:r>
            <a:r>
              <a:rPr sz="2600" dirty="0"/>
              <a:t>if you need advice or support.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2593" y="644716"/>
            <a:ext cx="6589199" cy="1280890"/>
          </a:xfrm>
        </p:spPr>
        <p:txBody>
          <a:bodyPr>
            <a:normAutofit/>
          </a:bodyPr>
          <a:lstStyle/>
          <a:p>
            <a:r>
              <a:rPr sz="3200" dirty="0"/>
              <a:t>Looking Forward Together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6111" y="2033016"/>
            <a:ext cx="6591985" cy="3777622"/>
          </a:xfrm>
        </p:spPr>
        <p:txBody>
          <a:bodyPr>
            <a:normAutofit/>
          </a:bodyPr>
          <a:lstStyle/>
          <a:p>
            <a:r>
              <a:rPr sz="2600" dirty="0"/>
              <a:t>We’re proud of every Yewtree pupil and know they’ll continue to shine at secondary school.</a:t>
            </a:r>
          </a:p>
          <a:p>
            <a:endParaRPr sz="2600" dirty="0"/>
          </a:p>
          <a:p>
            <a:r>
              <a:rPr sz="2600" dirty="0"/>
              <a:t>Thank you for your continued support — we’re here to help every step of the way!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119</TotalTime>
  <Words>360</Words>
  <Application>Microsoft Office PowerPoint</Application>
  <PresentationFormat>On-screen Show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Wisp</vt:lpstr>
      <vt:lpstr>Thinking about Secondary School</vt:lpstr>
      <vt:lpstr>Looking Ahead: A Big Step for Your Child</vt:lpstr>
      <vt:lpstr>The Hertfordshire Secondary Process</vt:lpstr>
      <vt:lpstr>Choosing the Right School</vt:lpstr>
      <vt:lpstr>Preparing Your Child</vt:lpstr>
      <vt:lpstr>What’s Different in Secondary School</vt:lpstr>
      <vt:lpstr>Supporting Wellbeing</vt:lpstr>
      <vt:lpstr>Practical Tips for Parents</vt:lpstr>
      <vt:lpstr>Key Dates &amp; Where to Get Help</vt:lpstr>
      <vt:lpstr>Looking Forward Together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Mrs L Wright</dc:creator>
  <cp:keywords/>
  <dc:description>generated using python-pptx</dc:description>
  <cp:lastModifiedBy>Mrs L Wright</cp:lastModifiedBy>
  <cp:revision>8</cp:revision>
  <dcterms:created xsi:type="dcterms:W3CDTF">2013-01-27T09:14:16Z</dcterms:created>
  <dcterms:modified xsi:type="dcterms:W3CDTF">2025-10-08T16:48:27Z</dcterms:modified>
  <cp:category/>
</cp:coreProperties>
</file>